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3"/>
  </p:notesMasterIdLst>
  <p:sldIdLst>
    <p:sldId id="256" r:id="rId2"/>
    <p:sldId id="258" r:id="rId3"/>
    <p:sldId id="294" r:id="rId4"/>
    <p:sldId id="257" r:id="rId5"/>
    <p:sldId id="260" r:id="rId6"/>
    <p:sldId id="261" r:id="rId7"/>
    <p:sldId id="262" r:id="rId8"/>
    <p:sldId id="283" r:id="rId9"/>
    <p:sldId id="282" r:id="rId10"/>
    <p:sldId id="284" r:id="rId11"/>
    <p:sldId id="287" r:id="rId12"/>
    <p:sldId id="288" r:id="rId13"/>
    <p:sldId id="289" r:id="rId14"/>
    <p:sldId id="264" r:id="rId15"/>
    <p:sldId id="293" r:id="rId16"/>
    <p:sldId id="267" r:id="rId17"/>
    <p:sldId id="291" r:id="rId18"/>
    <p:sldId id="295" r:id="rId19"/>
    <p:sldId id="292" r:id="rId20"/>
    <p:sldId id="268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51" r:id="rId32"/>
    <p:sldId id="269" r:id="rId33"/>
    <p:sldId id="307" r:id="rId34"/>
    <p:sldId id="308" r:id="rId35"/>
    <p:sldId id="309" r:id="rId36"/>
    <p:sldId id="310" r:id="rId37"/>
    <p:sldId id="313" r:id="rId38"/>
    <p:sldId id="312" r:id="rId39"/>
    <p:sldId id="270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52" r:id="rId56"/>
    <p:sldId id="353" r:id="rId57"/>
    <p:sldId id="329" r:id="rId58"/>
    <p:sldId id="384" r:id="rId59"/>
    <p:sldId id="330" r:id="rId60"/>
    <p:sldId id="334" r:id="rId61"/>
    <p:sldId id="271" r:id="rId62"/>
    <p:sldId id="331" r:id="rId63"/>
    <p:sldId id="272" r:id="rId64"/>
    <p:sldId id="332" r:id="rId65"/>
    <p:sldId id="333" r:id="rId66"/>
    <p:sldId id="273" r:id="rId67"/>
    <p:sldId id="335" r:id="rId68"/>
    <p:sldId id="336" r:id="rId69"/>
    <p:sldId id="337" r:id="rId70"/>
    <p:sldId id="338" r:id="rId71"/>
    <p:sldId id="340" r:id="rId72"/>
    <p:sldId id="341" r:id="rId73"/>
    <p:sldId id="342" r:id="rId74"/>
    <p:sldId id="343" r:id="rId75"/>
    <p:sldId id="344" r:id="rId76"/>
    <p:sldId id="274" r:id="rId77"/>
    <p:sldId id="346" r:id="rId78"/>
    <p:sldId id="347" r:id="rId79"/>
    <p:sldId id="348" r:id="rId80"/>
    <p:sldId id="275" r:id="rId81"/>
    <p:sldId id="354" r:id="rId82"/>
    <p:sldId id="355" r:id="rId83"/>
    <p:sldId id="356" r:id="rId84"/>
    <p:sldId id="357" r:id="rId85"/>
    <p:sldId id="359" r:id="rId86"/>
    <p:sldId id="358" r:id="rId87"/>
    <p:sldId id="360" r:id="rId88"/>
    <p:sldId id="383" r:id="rId89"/>
    <p:sldId id="371" r:id="rId90"/>
    <p:sldId id="372" r:id="rId91"/>
    <p:sldId id="373" r:id="rId92"/>
    <p:sldId id="374" r:id="rId93"/>
    <p:sldId id="375" r:id="rId94"/>
    <p:sldId id="376" r:id="rId95"/>
    <p:sldId id="377" r:id="rId96"/>
    <p:sldId id="378" r:id="rId97"/>
    <p:sldId id="379" r:id="rId98"/>
    <p:sldId id="380" r:id="rId99"/>
    <p:sldId id="381" r:id="rId100"/>
    <p:sldId id="382" r:id="rId101"/>
    <p:sldId id="362" r:id="rId102"/>
    <p:sldId id="361" r:id="rId103"/>
    <p:sldId id="363" r:id="rId104"/>
    <p:sldId id="364" r:id="rId105"/>
    <p:sldId id="366" r:id="rId106"/>
    <p:sldId id="367" r:id="rId107"/>
    <p:sldId id="368" r:id="rId108"/>
    <p:sldId id="369" r:id="rId109"/>
    <p:sldId id="370" r:id="rId110"/>
    <p:sldId id="385" r:id="rId111"/>
    <p:sldId id="386" r:id="rId1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800"/>
    <a:srgbClr val="003296"/>
    <a:srgbClr val="5EEC3C"/>
    <a:srgbClr val="1D3A00"/>
    <a:srgbClr val="6C1A00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2" autoAdjust="0"/>
  </p:normalViewPr>
  <p:slideViewPr>
    <p:cSldViewPr>
      <p:cViewPr>
        <p:scale>
          <a:sx n="157" d="100"/>
          <a:sy n="157" d="100"/>
        </p:scale>
        <p:origin x="-27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3A48F-4DBB-4155-9E15-A549FFD0E300}" type="doc">
      <dgm:prSet loTypeId="urn:microsoft.com/office/officeart/2005/8/layout/pyramid2" loCatId="pyramid" qsTypeId="urn:microsoft.com/office/officeart/2005/8/quickstyle/simple1" qsCatId="simple" csTypeId="urn:microsoft.com/office/officeart/2005/8/colors/accent4_1" csCatId="accent4" phldr="1"/>
      <dgm:spPr/>
    </dgm:pt>
    <dgm:pt modelId="{FD9ECA01-8A59-421E-A9D7-C1D7202622D7}">
      <dgm:prSet phldrT="[Text]"/>
      <dgm:spPr/>
      <dgm:t>
        <a:bodyPr/>
        <a:lstStyle/>
        <a:p>
          <a:r>
            <a:rPr lang="hr-HR" dirty="0" smtClean="0"/>
            <a:t>VJERONAUK</a:t>
          </a:r>
          <a:endParaRPr lang="hr-HR" dirty="0"/>
        </a:p>
      </dgm:t>
    </dgm:pt>
    <dgm:pt modelId="{72FC43EF-0139-4DF2-A3D9-63BD7F1FE68B}" type="parTrans" cxnId="{625CC162-E316-426D-AA0B-F6B6029E8F04}">
      <dgm:prSet/>
      <dgm:spPr/>
      <dgm:t>
        <a:bodyPr/>
        <a:lstStyle/>
        <a:p>
          <a:endParaRPr lang="hr-HR"/>
        </a:p>
      </dgm:t>
    </dgm:pt>
    <dgm:pt modelId="{AEEF3A1F-F322-47E1-A653-220331405573}" type="sibTrans" cxnId="{625CC162-E316-426D-AA0B-F6B6029E8F04}">
      <dgm:prSet/>
      <dgm:spPr/>
      <dgm:t>
        <a:bodyPr/>
        <a:lstStyle/>
        <a:p>
          <a:endParaRPr lang="hr-HR"/>
        </a:p>
      </dgm:t>
    </dgm:pt>
    <dgm:pt modelId="{E59DD524-84A2-4CD2-88BF-F950B82785CF}">
      <dgm:prSet phldrT="[Text]"/>
      <dgm:spPr/>
      <dgm:t>
        <a:bodyPr/>
        <a:lstStyle/>
        <a:p>
          <a:r>
            <a:rPr lang="hr-HR" dirty="0" smtClean="0"/>
            <a:t>TALIJANSKI JEZIK</a:t>
          </a:r>
          <a:endParaRPr lang="hr-HR" dirty="0"/>
        </a:p>
      </dgm:t>
    </dgm:pt>
    <dgm:pt modelId="{DCA7E8C5-280F-4177-B6FB-02AF5C97CCB7}" type="parTrans" cxnId="{C80B46C0-3B6D-46A2-BD0C-ECF1C45D8B47}">
      <dgm:prSet/>
      <dgm:spPr/>
      <dgm:t>
        <a:bodyPr/>
        <a:lstStyle/>
        <a:p>
          <a:endParaRPr lang="hr-HR"/>
        </a:p>
      </dgm:t>
    </dgm:pt>
    <dgm:pt modelId="{D40E1865-C144-40B2-A8E6-10F8856C0A0A}" type="sibTrans" cxnId="{C80B46C0-3B6D-46A2-BD0C-ECF1C45D8B47}">
      <dgm:prSet/>
      <dgm:spPr/>
      <dgm:t>
        <a:bodyPr/>
        <a:lstStyle/>
        <a:p>
          <a:endParaRPr lang="hr-HR"/>
        </a:p>
      </dgm:t>
    </dgm:pt>
    <dgm:pt modelId="{FD9C5E3A-AAC0-4F7A-A8DB-1C195537F64E}">
      <dgm:prSet phldrT="[Text]"/>
      <dgm:spPr/>
      <dgm:t>
        <a:bodyPr/>
        <a:lstStyle/>
        <a:p>
          <a:r>
            <a:rPr lang="hr-HR" dirty="0" smtClean="0"/>
            <a:t>INFORMATIKA</a:t>
          </a:r>
          <a:endParaRPr lang="hr-HR" dirty="0"/>
        </a:p>
      </dgm:t>
    </dgm:pt>
    <dgm:pt modelId="{AB43BF53-2365-4E2F-A25D-85C1E13F3847}" type="parTrans" cxnId="{03627A5F-5A7E-4514-854D-DCE0E3198B4F}">
      <dgm:prSet/>
      <dgm:spPr/>
      <dgm:t>
        <a:bodyPr/>
        <a:lstStyle/>
        <a:p>
          <a:endParaRPr lang="hr-HR"/>
        </a:p>
      </dgm:t>
    </dgm:pt>
    <dgm:pt modelId="{3DFC97E0-F5E8-4E26-9CB9-E918CDE59674}" type="sibTrans" cxnId="{03627A5F-5A7E-4514-854D-DCE0E3198B4F}">
      <dgm:prSet/>
      <dgm:spPr/>
      <dgm:t>
        <a:bodyPr/>
        <a:lstStyle/>
        <a:p>
          <a:endParaRPr lang="hr-HR"/>
        </a:p>
      </dgm:t>
    </dgm:pt>
    <dgm:pt modelId="{0D368AE6-257C-4AED-ABE1-00B90F54588D}">
      <dgm:prSet/>
      <dgm:spPr/>
      <dgm:t>
        <a:bodyPr/>
        <a:lstStyle/>
        <a:p>
          <a:r>
            <a:rPr lang="hr-HR" dirty="0" smtClean="0"/>
            <a:t>NJEMAČKI JEZIK</a:t>
          </a:r>
          <a:endParaRPr lang="hr-HR" dirty="0"/>
        </a:p>
      </dgm:t>
    </dgm:pt>
    <dgm:pt modelId="{B8D5E533-972D-4D6F-9B10-41B55BEF3D90}" type="parTrans" cxnId="{FBFE088E-EAE8-4355-8411-11168418B645}">
      <dgm:prSet/>
      <dgm:spPr/>
      <dgm:t>
        <a:bodyPr/>
        <a:lstStyle/>
        <a:p>
          <a:endParaRPr lang="hr-HR"/>
        </a:p>
      </dgm:t>
    </dgm:pt>
    <dgm:pt modelId="{6F9AA0B4-C268-4E86-B60C-F32F1F74B61B}" type="sibTrans" cxnId="{FBFE088E-EAE8-4355-8411-11168418B645}">
      <dgm:prSet/>
      <dgm:spPr/>
      <dgm:t>
        <a:bodyPr/>
        <a:lstStyle/>
        <a:p>
          <a:endParaRPr lang="hr-HR"/>
        </a:p>
      </dgm:t>
    </dgm:pt>
    <dgm:pt modelId="{1D970806-F26A-409D-9EBA-D23992322906}" type="pres">
      <dgm:prSet presAssocID="{44C3A48F-4DBB-4155-9E15-A549FFD0E300}" presName="compositeShape" presStyleCnt="0">
        <dgm:presLayoutVars>
          <dgm:dir/>
          <dgm:resizeHandles/>
        </dgm:presLayoutVars>
      </dgm:prSet>
      <dgm:spPr/>
    </dgm:pt>
    <dgm:pt modelId="{F47AF497-D0B7-4118-898B-91D0D21C5E49}" type="pres">
      <dgm:prSet presAssocID="{44C3A48F-4DBB-4155-9E15-A549FFD0E300}" presName="pyramid" presStyleLbl="node1" presStyleIdx="0" presStyleCnt="1"/>
      <dgm:spPr/>
    </dgm:pt>
    <dgm:pt modelId="{F8DF49B3-CA57-4699-A49A-DA59A956FFCB}" type="pres">
      <dgm:prSet presAssocID="{44C3A48F-4DBB-4155-9E15-A549FFD0E300}" presName="theList" presStyleCnt="0"/>
      <dgm:spPr/>
    </dgm:pt>
    <dgm:pt modelId="{3AAC08C0-E65E-4370-B4B9-0E6106C876FB}" type="pres">
      <dgm:prSet presAssocID="{FD9ECA01-8A59-421E-A9D7-C1D7202622D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C2007F-3B70-4D47-8F21-C782D6AFFDF5}" type="pres">
      <dgm:prSet presAssocID="{FD9ECA01-8A59-421E-A9D7-C1D7202622D7}" presName="aSpace" presStyleCnt="0"/>
      <dgm:spPr/>
    </dgm:pt>
    <dgm:pt modelId="{199BFAA5-786D-43BA-AA94-9ED6DB743AB4}" type="pres">
      <dgm:prSet presAssocID="{E59DD524-84A2-4CD2-88BF-F950B82785CF}" presName="aNode" presStyleLbl="fgAcc1" presStyleIdx="1" presStyleCnt="4" custLinFactNeighborX="707" custLinFactNeighborY="-2777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C9819F-8985-472B-8B2A-D46EAD3DB8C4}" type="pres">
      <dgm:prSet presAssocID="{E59DD524-84A2-4CD2-88BF-F950B82785CF}" presName="aSpace" presStyleCnt="0"/>
      <dgm:spPr/>
    </dgm:pt>
    <dgm:pt modelId="{0E3D8DC1-6F7E-493D-B535-3B1E0188D89A}" type="pres">
      <dgm:prSet presAssocID="{FD9C5E3A-AAC0-4F7A-A8DB-1C195537F64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CA9A04E-0784-4A61-9950-E4D531200CB8}" type="pres">
      <dgm:prSet presAssocID="{FD9C5E3A-AAC0-4F7A-A8DB-1C195537F64E}" presName="aSpace" presStyleCnt="0"/>
      <dgm:spPr/>
    </dgm:pt>
    <dgm:pt modelId="{881F26F4-B21A-439E-8BE2-3FF9749DD055}" type="pres">
      <dgm:prSet presAssocID="{0D368AE6-257C-4AED-ABE1-00B90F54588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2B6DBC-BCFB-4262-9D28-722BA369F32B}" type="pres">
      <dgm:prSet presAssocID="{0D368AE6-257C-4AED-ABE1-00B90F54588D}" presName="aSpace" presStyleCnt="0"/>
      <dgm:spPr/>
    </dgm:pt>
  </dgm:ptLst>
  <dgm:cxnLst>
    <dgm:cxn modelId="{C80B46C0-3B6D-46A2-BD0C-ECF1C45D8B47}" srcId="{44C3A48F-4DBB-4155-9E15-A549FFD0E300}" destId="{E59DD524-84A2-4CD2-88BF-F950B82785CF}" srcOrd="1" destOrd="0" parTransId="{DCA7E8C5-280F-4177-B6FB-02AF5C97CCB7}" sibTransId="{D40E1865-C144-40B2-A8E6-10F8856C0A0A}"/>
    <dgm:cxn modelId="{03627A5F-5A7E-4514-854D-DCE0E3198B4F}" srcId="{44C3A48F-4DBB-4155-9E15-A549FFD0E300}" destId="{FD9C5E3A-AAC0-4F7A-A8DB-1C195537F64E}" srcOrd="2" destOrd="0" parTransId="{AB43BF53-2365-4E2F-A25D-85C1E13F3847}" sibTransId="{3DFC97E0-F5E8-4E26-9CB9-E918CDE59674}"/>
    <dgm:cxn modelId="{535F1D39-079D-4EFE-B65D-DA7F4FB9FB16}" type="presOf" srcId="{E59DD524-84A2-4CD2-88BF-F950B82785CF}" destId="{199BFAA5-786D-43BA-AA94-9ED6DB743AB4}" srcOrd="0" destOrd="0" presId="urn:microsoft.com/office/officeart/2005/8/layout/pyramid2"/>
    <dgm:cxn modelId="{50334B32-78C0-4EA5-8627-179B333B2E02}" type="presOf" srcId="{0D368AE6-257C-4AED-ABE1-00B90F54588D}" destId="{881F26F4-B21A-439E-8BE2-3FF9749DD055}" srcOrd="0" destOrd="0" presId="urn:microsoft.com/office/officeart/2005/8/layout/pyramid2"/>
    <dgm:cxn modelId="{625CC162-E316-426D-AA0B-F6B6029E8F04}" srcId="{44C3A48F-4DBB-4155-9E15-A549FFD0E300}" destId="{FD9ECA01-8A59-421E-A9D7-C1D7202622D7}" srcOrd="0" destOrd="0" parTransId="{72FC43EF-0139-4DF2-A3D9-63BD7F1FE68B}" sibTransId="{AEEF3A1F-F322-47E1-A653-220331405573}"/>
    <dgm:cxn modelId="{ED7F74E7-3F3B-4CC4-A726-1AD3E39C7DA1}" type="presOf" srcId="{FD9C5E3A-AAC0-4F7A-A8DB-1C195537F64E}" destId="{0E3D8DC1-6F7E-493D-B535-3B1E0188D89A}" srcOrd="0" destOrd="0" presId="urn:microsoft.com/office/officeart/2005/8/layout/pyramid2"/>
    <dgm:cxn modelId="{B5871A5D-84FE-4FE8-8450-0758B229589A}" type="presOf" srcId="{44C3A48F-4DBB-4155-9E15-A549FFD0E300}" destId="{1D970806-F26A-409D-9EBA-D23992322906}" srcOrd="0" destOrd="0" presId="urn:microsoft.com/office/officeart/2005/8/layout/pyramid2"/>
    <dgm:cxn modelId="{FBFE088E-EAE8-4355-8411-11168418B645}" srcId="{44C3A48F-4DBB-4155-9E15-A549FFD0E300}" destId="{0D368AE6-257C-4AED-ABE1-00B90F54588D}" srcOrd="3" destOrd="0" parTransId="{B8D5E533-972D-4D6F-9B10-41B55BEF3D90}" sibTransId="{6F9AA0B4-C268-4E86-B60C-F32F1F74B61B}"/>
    <dgm:cxn modelId="{A1061915-11BB-4606-86C4-EA85A5121E76}" type="presOf" srcId="{FD9ECA01-8A59-421E-A9D7-C1D7202622D7}" destId="{3AAC08C0-E65E-4370-B4B9-0E6106C876FB}" srcOrd="0" destOrd="0" presId="urn:microsoft.com/office/officeart/2005/8/layout/pyramid2"/>
    <dgm:cxn modelId="{BC39A874-F34F-4C33-90BA-9164B3115839}" type="presParOf" srcId="{1D970806-F26A-409D-9EBA-D23992322906}" destId="{F47AF497-D0B7-4118-898B-91D0D21C5E49}" srcOrd="0" destOrd="0" presId="urn:microsoft.com/office/officeart/2005/8/layout/pyramid2"/>
    <dgm:cxn modelId="{7011AAE8-70FE-42F3-AA74-8DEB02EB43CC}" type="presParOf" srcId="{1D970806-F26A-409D-9EBA-D23992322906}" destId="{F8DF49B3-CA57-4699-A49A-DA59A956FFCB}" srcOrd="1" destOrd="0" presId="urn:microsoft.com/office/officeart/2005/8/layout/pyramid2"/>
    <dgm:cxn modelId="{CBBC5716-A956-4950-A58C-1D89FDFA3F34}" type="presParOf" srcId="{F8DF49B3-CA57-4699-A49A-DA59A956FFCB}" destId="{3AAC08C0-E65E-4370-B4B9-0E6106C876FB}" srcOrd="0" destOrd="0" presId="urn:microsoft.com/office/officeart/2005/8/layout/pyramid2"/>
    <dgm:cxn modelId="{A6C8DD20-B8B6-4FBA-8A41-9EB8079B1A42}" type="presParOf" srcId="{F8DF49B3-CA57-4699-A49A-DA59A956FFCB}" destId="{E1C2007F-3B70-4D47-8F21-C782D6AFFDF5}" srcOrd="1" destOrd="0" presId="urn:microsoft.com/office/officeart/2005/8/layout/pyramid2"/>
    <dgm:cxn modelId="{3A8DA1F4-2D5B-4886-ABB9-16383AAE7225}" type="presParOf" srcId="{F8DF49B3-CA57-4699-A49A-DA59A956FFCB}" destId="{199BFAA5-786D-43BA-AA94-9ED6DB743AB4}" srcOrd="2" destOrd="0" presId="urn:microsoft.com/office/officeart/2005/8/layout/pyramid2"/>
    <dgm:cxn modelId="{0D561CA9-3B9F-49A3-868A-322E71A23063}" type="presParOf" srcId="{F8DF49B3-CA57-4699-A49A-DA59A956FFCB}" destId="{B9C9819F-8985-472B-8B2A-D46EAD3DB8C4}" srcOrd="3" destOrd="0" presId="urn:microsoft.com/office/officeart/2005/8/layout/pyramid2"/>
    <dgm:cxn modelId="{323AF8A4-A503-4499-B819-DD40FE1F314B}" type="presParOf" srcId="{F8DF49B3-CA57-4699-A49A-DA59A956FFCB}" destId="{0E3D8DC1-6F7E-493D-B535-3B1E0188D89A}" srcOrd="4" destOrd="0" presId="urn:microsoft.com/office/officeart/2005/8/layout/pyramid2"/>
    <dgm:cxn modelId="{CD4E88ED-0820-4A82-A508-53C92358CA50}" type="presParOf" srcId="{F8DF49B3-CA57-4699-A49A-DA59A956FFCB}" destId="{5CA9A04E-0784-4A61-9950-E4D531200CB8}" srcOrd="5" destOrd="0" presId="urn:microsoft.com/office/officeart/2005/8/layout/pyramid2"/>
    <dgm:cxn modelId="{16972592-2469-49A4-AFAE-22EDA9E6E503}" type="presParOf" srcId="{F8DF49B3-CA57-4699-A49A-DA59A956FFCB}" destId="{881F26F4-B21A-439E-8BE2-3FF9749DD055}" srcOrd="6" destOrd="0" presId="urn:microsoft.com/office/officeart/2005/8/layout/pyramid2"/>
    <dgm:cxn modelId="{47460D13-EDAB-4674-801B-07643B44CD93}" type="presParOf" srcId="{F8DF49B3-CA57-4699-A49A-DA59A956FFCB}" destId="{A32B6DBC-BCFB-4262-9D28-722BA369F32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AF497-D0B7-4118-898B-91D0D21C5E49}">
      <dsp:nvSpPr>
        <dsp:cNvPr id="0" name=""/>
        <dsp:cNvSpPr/>
      </dsp:nvSpPr>
      <dsp:spPr>
        <a:xfrm>
          <a:off x="823518" y="0"/>
          <a:ext cx="3889388" cy="388938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C08C0-E65E-4370-B4B9-0E6106C876FB}">
      <dsp:nvSpPr>
        <dsp:cNvPr id="0" name=""/>
        <dsp:cNvSpPr/>
      </dsp:nvSpPr>
      <dsp:spPr>
        <a:xfrm>
          <a:off x="2768212" y="389318"/>
          <a:ext cx="2528102" cy="691277"/>
        </a:xfrm>
        <a:prstGeom prst="round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VJERONAUK</a:t>
          </a:r>
          <a:endParaRPr lang="hr-HR" sz="2600" kern="1200" dirty="0"/>
        </a:p>
      </dsp:txBody>
      <dsp:txXfrm>
        <a:off x="2801957" y="423063"/>
        <a:ext cx="2460612" cy="623787"/>
      </dsp:txXfrm>
    </dsp:sp>
    <dsp:sp modelId="{199BFAA5-786D-43BA-AA94-9ED6DB743AB4}">
      <dsp:nvSpPr>
        <dsp:cNvPr id="0" name=""/>
        <dsp:cNvSpPr/>
      </dsp:nvSpPr>
      <dsp:spPr>
        <a:xfrm>
          <a:off x="2786086" y="1143008"/>
          <a:ext cx="2528102" cy="691277"/>
        </a:xfrm>
        <a:prstGeom prst="round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TALIJANSKI JEZIK</a:t>
          </a:r>
          <a:endParaRPr lang="hr-HR" sz="2600" kern="1200" dirty="0"/>
        </a:p>
      </dsp:txBody>
      <dsp:txXfrm>
        <a:off x="2819831" y="1176753"/>
        <a:ext cx="2460612" cy="623787"/>
      </dsp:txXfrm>
    </dsp:sp>
    <dsp:sp modelId="{0E3D8DC1-6F7E-493D-B535-3B1E0188D89A}">
      <dsp:nvSpPr>
        <dsp:cNvPr id="0" name=""/>
        <dsp:cNvSpPr/>
      </dsp:nvSpPr>
      <dsp:spPr>
        <a:xfrm>
          <a:off x="2768212" y="1944694"/>
          <a:ext cx="2528102" cy="691277"/>
        </a:xfrm>
        <a:prstGeom prst="round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INFORMATIKA</a:t>
          </a:r>
          <a:endParaRPr lang="hr-HR" sz="2600" kern="1200" dirty="0"/>
        </a:p>
      </dsp:txBody>
      <dsp:txXfrm>
        <a:off x="2801957" y="1978439"/>
        <a:ext cx="2460612" cy="623787"/>
      </dsp:txXfrm>
    </dsp:sp>
    <dsp:sp modelId="{881F26F4-B21A-439E-8BE2-3FF9749DD055}">
      <dsp:nvSpPr>
        <dsp:cNvPr id="0" name=""/>
        <dsp:cNvSpPr/>
      </dsp:nvSpPr>
      <dsp:spPr>
        <a:xfrm>
          <a:off x="2768212" y="2722381"/>
          <a:ext cx="2528102" cy="691277"/>
        </a:xfrm>
        <a:prstGeom prst="round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NJEMAČKI JEZIK</a:t>
          </a:r>
          <a:endParaRPr lang="hr-HR" sz="2600" kern="1200" dirty="0"/>
        </a:p>
      </dsp:txBody>
      <dsp:txXfrm>
        <a:off x="2801957" y="2756126"/>
        <a:ext cx="2460612" cy="62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3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87F581DD-0858-4A9E-9DA3-538B9FD40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OSOBNA%20KARTA%20O&#352;%20KRUNE%20KRSTI&#262;A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Razvojni%20plan%20&#353;kole%20za%20razdoblje%202019-2020.docx" TargetMode="Externa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955493" cy="725348"/>
          </a:xfrm>
        </p:spPr>
        <p:txBody>
          <a:bodyPr>
            <a:normAutofit/>
          </a:bodyPr>
          <a:lstStyle/>
          <a:p>
            <a:r>
              <a:rPr lang="hr-HR" dirty="0" smtClean="0"/>
              <a:t>KURIKULUM 2019./2020.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7814"/>
            <a:ext cx="5595454" cy="763525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OSNOVNA ŠKOLA KRUNE KRSTIĆA</a:t>
            </a:r>
          </a:p>
          <a:p>
            <a:r>
              <a:rPr lang="hr-HR" dirty="0" smtClean="0"/>
              <a:t>ZADAR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500430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USUSRET BOŽIĆU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071552"/>
          <a:ext cx="8929750" cy="39290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2296"/>
                <a:gridCol w="7417454"/>
              </a:tblGrid>
              <a:tr h="11207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Upoznati učenike sa značenjem Božića u kršćanskom životu.</a:t>
                      </a:r>
                    </a:p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Promicati svijest o potrebi međusobne pomoći i suradnje,tolerancije i poštivanju različitosti.</a:t>
                      </a:r>
                    </a:p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Razvijati kod učenika svijest o očuvanju duhovne i povijesno-kulturne baštine Republike Hrvatske.</a:t>
                      </a:r>
                    </a:p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Stvaranje svečanog božićnog ozračja u školi.</a:t>
                      </a:r>
                    </a:p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Osvijestiti i osposobiti učenike za uređenje prostora u kojima obitavaju.</a:t>
                      </a:r>
                    </a:p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b="0" dirty="0" smtClean="0"/>
                        <a:t>Učenicima njegovati skrb i brigu za starije osobe i ostvarivati međugeneracijsku razmjenu stvaralaštva.</a:t>
                      </a:r>
                    </a:p>
                  </a:txBody>
                  <a:tcPr/>
                </a:tc>
              </a:tr>
              <a:tr h="4288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učenike od prvog do osmog razreda.</a:t>
                      </a:r>
                    </a:p>
                  </a:txBody>
                  <a:tcPr/>
                </a:tc>
              </a:tr>
              <a:tr h="4288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Vjeroučitelji i ostali razredni učitelji.</a:t>
                      </a:r>
                    </a:p>
                  </a:txBody>
                  <a:tcPr/>
                </a:tc>
              </a:tr>
              <a:tr h="5934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Izrada čestitki i božićnih ukrasa.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Organizacija Božićnog sajma – prodajne izložbe.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Humanitarna akcija – posjet Domu za odrasle osobe. </a:t>
                      </a:r>
                    </a:p>
                  </a:txBody>
                  <a:tcPr/>
                </a:tc>
              </a:tr>
              <a:tr h="4288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mjeseca prosinca.</a:t>
                      </a:r>
                    </a:p>
                  </a:txBody>
                  <a:tcPr/>
                </a:tc>
              </a:tr>
              <a:tr h="4288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Troškovi za različit materijal potreban za izradu ukrasa i čestitki - hamer papir,razni papiri u boji,ljepila i ostalo; pokloni za starije osobe – 700,00 kn.</a:t>
                      </a:r>
                    </a:p>
                  </a:txBody>
                  <a:tcPr/>
                </a:tc>
              </a:tr>
              <a:tr h="47132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Samovrednovanjem, zadovoljstvom sudionika, uspješnošću prodaje i količinom prikupljenih sredstava u humanitarne svrhe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572132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PROFESIONALNA ORIJENTACIJA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85866"/>
          <a:ext cx="8858312" cy="371477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6429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b="0" kern="1200" dirty="0" smtClean="0"/>
                        <a:t>Pružiti pomoć učenicima u otkrivaju, upoznaju i preispitivanju vlastitih želja, zanimanja i sklonosti.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ružanje informacija koje će pomoći učenicima i roditeljima u informiranom i kvalitetnom odabiru budućeg zanimanja.</a:t>
                      </a:r>
                      <a:endParaRPr lang="hr-HR" sz="1200" b="0" dirty="0"/>
                    </a:p>
                  </a:txBody>
                  <a:tcPr/>
                </a:tc>
              </a:tr>
              <a:tr h="49530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7. i 8. razreda.</a:t>
                      </a:r>
                      <a:endParaRPr lang="hr-HR" sz="1200" b="0" dirty="0"/>
                    </a:p>
                  </a:txBody>
                  <a:tcPr/>
                </a:tc>
              </a:tr>
              <a:tr h="50483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Razrednici i pedagoginja, uz pomoć i suradnju dr. šk. medicine, HZZ-a i CISOK-a.</a:t>
                      </a:r>
                      <a:endParaRPr lang="hr-HR" sz="1200" b="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Kroz satove razrednika, posjete srednjim školama, posjete srednjih škola našoj školi.</a:t>
                      </a:r>
                      <a:endParaRPr lang="hr-HR" sz="1200" b="0" dirty="0"/>
                    </a:p>
                  </a:txBody>
                  <a:tcPr/>
                </a:tc>
              </a:tr>
              <a:tr h="49530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nastavne godine 2019./20.</a:t>
                      </a:r>
                      <a:endParaRPr lang="hr-HR" sz="1200" b="0" dirty="0"/>
                    </a:p>
                  </a:txBody>
                  <a:tcPr/>
                </a:tc>
              </a:tr>
              <a:tr h="49530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Potrošni uredski materijal. </a:t>
                      </a:r>
                      <a:endParaRPr lang="hr-HR" sz="1200" b="0" dirty="0"/>
                    </a:p>
                  </a:txBody>
                  <a:tcPr/>
                </a:tc>
              </a:tr>
              <a:tr h="4381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Praćenje aktivnosti i zalaganje učenika, upitnik o učenikovim sklonostima.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00232" y="2000246"/>
            <a:ext cx="5453228" cy="79037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PRODUŽENI BORAVAK</a:t>
            </a:r>
            <a:endParaRPr lang="hr-H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00385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110554"/>
              </p:ext>
            </p:extLst>
          </p:nvPr>
        </p:nvGraphicFramePr>
        <p:xfrm>
          <a:off x="142844" y="1214428"/>
          <a:ext cx="8786843" cy="370905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3074"/>
                <a:gridCol w="7143769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Stjecanje i utvrđivanje znanja, vještina i navika, oblikovanje i poticanje pozitivnih osobina učenika za jezičnu komunikaciju koja im omogućuje ovladavanje sadržajima svih nastavnih predmeta i uključivanje u cjeloživotno učenje. </a:t>
                      </a:r>
                      <a:endParaRPr lang="hr-HR" sz="1200" b="0" dirty="0"/>
                    </a:p>
                  </a:txBody>
                  <a:tcPr/>
                </a:tc>
              </a:tr>
              <a:tr h="44578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1. i 2. razreda.</a:t>
                      </a:r>
                      <a:endParaRPr lang="hr-HR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 razredne nastave Josipa Grdović, Katarina Pavičić Desnica i Matea Jurić</a:t>
                      </a:r>
                      <a:r>
                        <a:rPr lang="hr-HR" sz="1200" baseline="0" dirty="0" smtClean="0"/>
                        <a:t> i roditelji.</a:t>
                      </a:r>
                      <a:endParaRPr lang="hr-HR" sz="1200" dirty="0"/>
                    </a:p>
                  </a:txBody>
                  <a:tcPr/>
                </a:tc>
              </a:tr>
              <a:tr h="84585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Frontalni rad, rad u paru, rad u skupinama i individualni rad. Metode zornosti, demonstracije, grafički prikazi, razgovor, pisanje, čitanje, istraživanje, pjevanje, praćenje i vođenje kroz igru, igre u školskoj dvorani, na školskom igralištu, u parku i sl. Posjet kulturnim ustanovama, uređivanje školskog panoa i učionice.</a:t>
                      </a:r>
                      <a:endParaRPr lang="hr-HR" sz="1200" dirty="0"/>
                    </a:p>
                  </a:txBody>
                  <a:tcPr/>
                </a:tc>
              </a:tr>
              <a:tr h="44003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Troškovi vezani uz realizaciju planiranih sadržaja formirat će se prema potrebama (autobusne karte, ulaznice, troškovi za izradu didaktičkog materijala), društvene</a:t>
                      </a:r>
                      <a:r>
                        <a:rPr lang="hr-HR" sz="1200" baseline="0" dirty="0" smtClean="0"/>
                        <a:t> igre, sportski rekviziti i pomagala, uredski materijal</a:t>
                      </a:r>
                      <a:r>
                        <a:rPr lang="hr-HR" sz="1200" dirty="0" smtClean="0"/>
                        <a:t>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 kraju školske godine, samovrednovanjem i prikupljanjem povratnih informacija od učenika, učitelja razredne nastave i roditelja.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0160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85918" y="2000246"/>
            <a:ext cx="5563195" cy="87897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POLUDNEVNI BORAVAK</a:t>
            </a:r>
            <a:endParaRPr lang="hr-H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48370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093889"/>
              </p:ext>
            </p:extLst>
          </p:nvPr>
        </p:nvGraphicFramePr>
        <p:xfrm>
          <a:off x="179388" y="1276350"/>
          <a:ext cx="8785100" cy="36716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56308"/>
                <a:gridCol w="7128792"/>
              </a:tblGrid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Poticanje</a:t>
                      </a:r>
                      <a:r>
                        <a:rPr lang="hr-HR" sz="1200" b="0" baseline="0" dirty="0" smtClean="0"/>
                        <a:t> radnih navika učenika povezanih s izvršenjem školskih obveza (pomoć u učenju, pisanju domaćih zadaća, izrada plakata i sl.). Razvijati socijalne vještine među učenicima. Organiziranje slobodnog vremena.</a:t>
                      </a:r>
                      <a:endParaRPr lang="hr-HR" sz="1200" b="0" dirty="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od 3. do 8. razreda.</a:t>
                      </a:r>
                      <a:endParaRPr lang="hr-HR" sz="1200" dirty="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CZZS Zadar, Dom za odgoj,</a:t>
                      </a:r>
                      <a:r>
                        <a:rPr lang="hr-HR" sz="1200" baseline="0" dirty="0" smtClean="0"/>
                        <a:t> OŠ Krune Krstića, SRS.</a:t>
                      </a:r>
                      <a:endParaRPr lang="hr-HR" sz="1200" dirty="0"/>
                    </a:p>
                  </a:txBody>
                  <a:tcPr/>
                </a:tc>
              </a:tr>
              <a:tr h="82026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Rad se realizira</a:t>
                      </a:r>
                      <a:r>
                        <a:rPr lang="hr-HR" sz="1200" baseline="0" dirty="0" smtClean="0"/>
                        <a:t> u školi u popodnevnim satima nakon redovne nastave.</a:t>
                      </a:r>
                      <a:endParaRPr lang="hr-HR" sz="1200" dirty="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Školska godina 2019./2020.</a:t>
                      </a:r>
                      <a:endParaRPr lang="hr-HR" sz="1200" dirty="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Ministarstvo socijalne skrbi.</a:t>
                      </a:r>
                      <a:endParaRPr lang="hr-HR" sz="1200" dirty="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Izvještaji o postignućima koji se upućuju u CZSS Zadar.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11664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0100" y="1000114"/>
            <a:ext cx="6787331" cy="6629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KULTURNA I JAVNA DJELATNOST ŠKOLE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Dan sjećanja na Vukovar i </a:t>
            </a:r>
            <a:r>
              <a:rPr lang="hr-HR" b="1" dirty="0" err="1" smtClean="0"/>
              <a:t>Škabrnju</a:t>
            </a:r>
            <a:endParaRPr lang="hr-HR" b="1" dirty="0" smtClean="0"/>
          </a:p>
          <a:p>
            <a:r>
              <a:rPr lang="hr-HR" b="1" dirty="0" smtClean="0"/>
              <a:t>Božićna priredba</a:t>
            </a:r>
          </a:p>
          <a:p>
            <a:r>
              <a:rPr lang="hr-HR" b="1" dirty="0" smtClean="0"/>
              <a:t>Maškare</a:t>
            </a:r>
          </a:p>
          <a:p>
            <a:r>
              <a:rPr lang="hr-HR" b="1" dirty="0" smtClean="0"/>
              <a:t>Dan škole</a:t>
            </a:r>
          </a:p>
          <a:p>
            <a:r>
              <a:rPr lang="hr-HR" b="1" dirty="0" smtClean="0"/>
              <a:t>Hrvatski olimpijski dan</a:t>
            </a:r>
          </a:p>
        </p:txBody>
      </p:sp>
    </p:spTree>
    <p:extLst>
      <p:ext uri="{BB962C8B-B14F-4D97-AF65-F5344CB8AC3E}">
        <p14:creationId xmlns:p14="http://schemas.microsoft.com/office/powerpoint/2010/main" val="245585659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702027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 SJEĆANA NA VUKOVAR I ŠKABRNJU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4232"/>
              </p:ext>
            </p:extLst>
          </p:nvPr>
        </p:nvGraphicFramePr>
        <p:xfrm>
          <a:off x="107950" y="1131888"/>
          <a:ext cx="8856538" cy="37595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11722"/>
                <a:gridCol w="7344816"/>
              </a:tblGrid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Živjeti sadašnjost, ne zaboraviti svoju prošlost. Senzibilizirati učenike za noviju povijest</a:t>
                      </a:r>
                      <a:r>
                        <a:rPr lang="hr-HR" sz="1200" b="0" baseline="0" dirty="0" smtClean="0"/>
                        <a:t> Republike Hrvatske, prepoznati Vukovar kao simbol borbe za slobodu. Uvidjeti važnu ulogu branitelja i njihovu nesebičnu ljubav prema čovjeku i domovini. Zalagati se za istinu o Domovinskom ratu.</a:t>
                      </a:r>
                      <a:endParaRPr lang="hr-HR" sz="1200" b="0" dirty="0"/>
                    </a:p>
                  </a:txBody>
                  <a:tcPr/>
                </a:tc>
              </a:tr>
              <a:tr h="4397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 učenike od 1. do 8. razreda.</a:t>
                      </a:r>
                      <a:endParaRPr lang="hr-HR" sz="1200" dirty="0"/>
                    </a:p>
                  </a:txBody>
                  <a:tcPr/>
                </a:tc>
              </a:tr>
              <a:tr h="44054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Vjeroučitelji i ostali razredni učitelji, učitelji produženog boravka.</a:t>
                      </a:r>
                      <a:endParaRPr lang="hr-HR" sz="1200" dirty="0"/>
                    </a:p>
                  </a:txBody>
                  <a:tcPr/>
                </a:tc>
              </a:tr>
              <a:tr h="72938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Skupljanje i obrada materijala o Domovinskom ratu. Izrada panoa</a:t>
                      </a:r>
                      <a:r>
                        <a:rPr lang="hr-HR" sz="1200" baseline="0" dirty="0" smtClean="0"/>
                        <a:t> i prezentacija. Paljenje svijeća pred školom.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18. studenog.</a:t>
                      </a:r>
                      <a:r>
                        <a:rPr lang="hr-HR" sz="1200" baseline="0" dirty="0" smtClean="0"/>
                        <a:t> 2019.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Materijal</a:t>
                      </a:r>
                      <a:r>
                        <a:rPr lang="hr-HR" sz="1200" baseline="0" dirty="0" smtClean="0"/>
                        <a:t> za izradu panoa, svijeće.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Vrednovanje rada i aktivnosti učenika</a:t>
                      </a:r>
                      <a:r>
                        <a:rPr lang="hr-HR" sz="1200" baseline="0" dirty="0" smtClean="0"/>
                        <a:t> u okviru nastavnog procesa.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66503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3707904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BOŽIĆNA PRIREDBA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06669"/>
              </p:ext>
            </p:extLst>
          </p:nvPr>
        </p:nvGraphicFramePr>
        <p:xfrm>
          <a:off x="107950" y="1131888"/>
          <a:ext cx="8856538" cy="385008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27746"/>
                <a:gridCol w="7128792"/>
              </a:tblGrid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Prigodno</a:t>
                      </a:r>
                      <a:r>
                        <a:rPr lang="hr-HR" sz="1200" b="0" baseline="0" dirty="0" smtClean="0"/>
                        <a:t> proslaviti blagdan Božića i završetak 1. obrazovnog razdoblja.</a:t>
                      </a:r>
                      <a:r>
                        <a:rPr lang="hr-HR" sz="1200" b="0" dirty="0" smtClean="0"/>
                        <a:t> Poticati kod učenika svijest o boljim međuljudskim odnosima, solidarnosti.</a:t>
                      </a:r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</a:t>
                      </a:r>
                      <a:r>
                        <a:rPr lang="hr-HR" sz="1200" baseline="0" dirty="0" smtClean="0"/>
                        <a:t> od 1. do 8. razreda.</a:t>
                      </a:r>
                      <a:endParaRPr lang="hr-HR" sz="1200" dirty="0"/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Vjeroučitelji, pjevački zbor, voditelj dramsko – recitatorske</a:t>
                      </a:r>
                      <a:r>
                        <a:rPr lang="hr-HR" sz="1200" baseline="0" dirty="0" smtClean="0"/>
                        <a:t> skupine, ritmičke skupine, učenici.</a:t>
                      </a:r>
                      <a:endParaRPr lang="hr-HR" sz="1200" dirty="0"/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Organizirati priredbu u školskoj dvorani.</a:t>
                      </a:r>
                      <a:endParaRPr lang="hr-HR" sz="1200" dirty="0"/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Prosinac 2019.</a:t>
                      </a:r>
                      <a:endParaRPr lang="hr-HR" sz="1200" dirty="0"/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Materijal potreban za koreografiju.</a:t>
                      </a:r>
                      <a:endParaRPr lang="hr-HR" sz="1200" dirty="0"/>
                    </a:p>
                  </a:txBody>
                  <a:tcPr/>
                </a:tc>
              </a:tr>
              <a:tr h="54516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Osobno</a:t>
                      </a:r>
                      <a:r>
                        <a:rPr lang="hr-HR" sz="1200" baseline="0" dirty="0" smtClean="0"/>
                        <a:t> zadovoljstvo učenika i učitelja.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36615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83518"/>
            <a:ext cx="197971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MAŠKARE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758601"/>
              </p:ext>
            </p:extLst>
          </p:nvPr>
        </p:nvGraphicFramePr>
        <p:xfrm>
          <a:off x="179512" y="1347614"/>
          <a:ext cx="8785100" cy="35425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28316"/>
                <a:gridCol w="7056784"/>
              </a:tblGrid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Očuvanje</a:t>
                      </a:r>
                      <a:r>
                        <a:rPr lang="hr-HR" sz="1200" b="0" baseline="0" dirty="0" smtClean="0"/>
                        <a:t> narodnih običaja i tradicijskih vrijednosti.</a:t>
                      </a:r>
                      <a:endParaRPr lang="hr-HR" sz="1200" b="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od</a:t>
                      </a:r>
                      <a:r>
                        <a:rPr lang="hr-HR" sz="1200" baseline="0" dirty="0" smtClean="0"/>
                        <a:t> 1. do 4. razreda.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 razredne nastave, učenici</a:t>
                      </a:r>
                      <a:r>
                        <a:rPr lang="hr-HR" sz="1200" baseline="0" dirty="0" smtClean="0"/>
                        <a:t> i njihovi roditelji.</a:t>
                      </a:r>
                      <a:endParaRPr lang="hr-HR" sz="1200" dirty="0"/>
                    </a:p>
                  </a:txBody>
                  <a:tcPr/>
                </a:tc>
              </a:tr>
              <a:tr h="6344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Izrada kostima, organiziranje pokladne povorke.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Veljača 2020. 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Materijal potreban za izradu kostima.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Odabir najljepše maske.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5618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2195736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 ŠKOLE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375965"/>
              </p:ext>
            </p:extLst>
          </p:nvPr>
        </p:nvGraphicFramePr>
        <p:xfrm>
          <a:off x="179388" y="1203321"/>
          <a:ext cx="8785100" cy="37446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54511"/>
                <a:gridCol w="6630589"/>
              </a:tblGrid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Obilježiti</a:t>
                      </a:r>
                      <a:r>
                        <a:rPr lang="hr-HR" sz="1200" b="0" baseline="0" dirty="0" smtClean="0"/>
                        <a:t> Dan škole kroz sportski i zabavni program. Pokazati učenička postignuća tijekom godine. Suradnja s medijima.</a:t>
                      </a:r>
                      <a:endParaRPr lang="hr-HR" sz="1200" b="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Promocija</a:t>
                      </a:r>
                      <a:r>
                        <a:rPr lang="hr-HR" sz="1200" baseline="0" dirty="0" smtClean="0"/>
                        <a:t> škole široj javnosti.</a:t>
                      </a:r>
                      <a:endParaRPr lang="hr-HR" sz="120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Svi učenici i djelatnici škole.</a:t>
                      </a:r>
                      <a:endParaRPr lang="hr-HR" sz="120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Prigodni</a:t>
                      </a:r>
                      <a:r>
                        <a:rPr lang="hr-HR" sz="1200" baseline="0" dirty="0" smtClean="0"/>
                        <a:t> program, organizirati uređenje unutarnjeg prostora škole, postaviti izložbu učeničkih radova.</a:t>
                      </a:r>
                      <a:endParaRPr lang="hr-HR" sz="120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5. svibnja 2020.</a:t>
                      </a:r>
                      <a:endParaRPr lang="hr-HR" sz="120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534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Zadovoljstvo učenika i djelatnika škole.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38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HUMANITARNA AKCIJA – LIKOVNA RADIONICA</a:t>
            </a:r>
            <a:endParaRPr lang="hr-HR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687" y="1459153"/>
          <a:ext cx="8572593" cy="32557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03830"/>
                <a:gridCol w="7068763"/>
              </a:tblGrid>
              <a:tr h="5162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Promicati svijest o potrebi međusobne pomoći i suradnje, poštivanju različitosti.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Probuditi osjećaj solidarnosti i pravednosti.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Poticati na kršćanski angažman u društvenom životu i izgradnji boljeg svijeta za sve.</a:t>
                      </a:r>
                    </a:p>
                  </a:txBody>
                  <a:tcPr/>
                </a:tc>
              </a:tr>
              <a:tr h="39465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sve zainteresirane učenike.</a:t>
                      </a: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Vjeroučitelji.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Izrada različitih predmeta od školjki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Organizacija prodajne izložbe – humanitarna akcija – pomoć potrebitima (obitelj učenika naše škole).</a:t>
                      </a:r>
                    </a:p>
                  </a:txBody>
                  <a:tcPr/>
                </a:tc>
              </a:tr>
              <a:tr h="4210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Odgovarajući dani tijekom drugog polugodišta.</a:t>
                      </a: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Različiti materijali potrebni za izradu ukrasa: ljepilo, pištolj za silikonsko ljepilo, hamer papir, školjke, različite boje.</a:t>
                      </a:r>
                    </a:p>
                  </a:txBody>
                  <a:tcPr/>
                </a:tc>
              </a:tr>
              <a:tr h="5162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Samovrednovanje; zadovoljstvo sudionika, uspješnošću prodaje i količinom prikupljenih sredstava u humanitarne svrhe.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786314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HRVATSKI OLIMPIJSKI DAN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14428"/>
          <a:ext cx="8786874" cy="370198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15238"/>
              </a:tblGrid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Upoznavanje učenika s pojmom olimpizma, Olimpijske igre</a:t>
                      </a:r>
                      <a:r>
                        <a:rPr lang="hr-HR" sz="1200" b="0" baseline="0" dirty="0" smtClean="0"/>
                        <a:t> u Staroj Grčkoj.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Učenicima</a:t>
                      </a:r>
                      <a:r>
                        <a:rPr lang="hr-HR" sz="1200" b="0" baseline="0" dirty="0" smtClean="0"/>
                        <a:t> od 1. do 8. razreda.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Učitelji TZK, Karlo Lisica, prof.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Međurazredno natjecanje u raznim sportovima.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Rujan 2019.,</a:t>
                      </a:r>
                      <a:r>
                        <a:rPr lang="hr-HR" sz="1200" b="0" baseline="0" dirty="0" smtClean="0"/>
                        <a:t> svibanj 2020.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/</a:t>
                      </a:r>
                      <a:endParaRPr lang="hr-HR" sz="1200" b="0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Praćenje</a:t>
                      </a:r>
                      <a:r>
                        <a:rPr lang="hr-HR" sz="1200" b="0" baseline="0" dirty="0" smtClean="0"/>
                        <a:t> motiviranosti učenika.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214560"/>
            <a:ext cx="4918681" cy="58133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IZRADILE UČITELJICE: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786064"/>
            <a:ext cx="5650085" cy="103225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JOSIPA GRDOVIĆ</a:t>
            </a:r>
          </a:p>
          <a:p>
            <a:r>
              <a:rPr lang="hr-HR" dirty="0" smtClean="0"/>
              <a:t>MARINA GAMBIRAŽA</a:t>
            </a:r>
          </a:p>
          <a:p>
            <a:r>
              <a:rPr lang="hr-HR" dirty="0" smtClean="0"/>
              <a:t>MATEA JURIĆ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8"/>
            <a:ext cx="6572264" cy="5393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HUMANITARNA AKCIJA – DJECA DJECI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304"/>
          <a:ext cx="8837648" cy="37119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37483"/>
                <a:gridCol w="7300165"/>
              </a:tblGrid>
              <a:tr h="44409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Omogućiti školovanje što većem broju djece u zemljama Afrike.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Odgajati učenike za “činjenje dobra”, za ljudsku i kršćansku solidarnost. 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Razvijati osjećaj za prepoznavanje potreba drugih i drugačijih, siromašnih i obespravljenih. 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Jačati međusobno zajedništvo i rast u istinskoj ljubavi. 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Razvijati svijesti o važnosti dobrovoljnog ulaganja vlastitog vremena, truda, znanja i vještina za dobrobit druge osobe ili za opće dobro, a radi razvoja humanijeg i ravnopravnijeg društva.</a:t>
                      </a:r>
                    </a:p>
                  </a:txBody>
                  <a:tcPr/>
                </a:tc>
              </a:tr>
              <a:tr h="3880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učenike od petog do osmog razreda.</a:t>
                      </a: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Vjeroučitelji.</a:t>
                      </a:r>
                    </a:p>
                  </a:txBody>
                  <a:tcPr/>
                </a:tc>
              </a:tr>
              <a:tr h="44409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Odricanje od jedne ne toliko važne stvari (slatkiš, igračka, sličice...).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Organizacija humanitarne tombole.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hr-HR" sz="1200" dirty="0" smtClean="0"/>
                    </a:p>
                  </a:txBody>
                  <a:tcPr/>
                </a:tc>
              </a:tr>
              <a:tr h="4210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školske godine.</a:t>
                      </a: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44409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Stvaralački rad učenika: izrada plakata; analiza podataka socioloških istraživanja o vlastitoj percepciji i stvarnom stanju siromaštva ili bogatstva u svijetu; gledanje dokumentarnog filma o posljedicama nepravedne raspodjele dobara Zemlje; samovrednovanje.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8"/>
            <a:ext cx="7786710" cy="5393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MILIJUN DJECE MOLI ZAJEDNO ZA MIR I JEDINSTVO</a:t>
            </a:r>
            <a:endParaRPr lang="hr-HR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2" y="1214438"/>
          <a:ext cx="8786843" cy="35194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27047"/>
                <a:gridCol w="6959796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Poticanje svijesti o važnosti i utjecaju molitve na osobni mir svakog čovjeka, za jedinstvo i mir u obiteljima, u našoj zemlji i u cijelom svijetu.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učenike od prvog do osmog razreda.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Vjeroučitelji.</a:t>
                      </a:r>
                    </a:p>
                  </a:txBody>
                  <a:tcPr/>
                </a:tc>
              </a:tr>
              <a:tr h="4586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Susret u molitvi u samostanu Školskih sestara Franjevki.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18. listopada u 9 sati.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Samovrednovanjem; zadovoljstvom sudionika; radošću povezanosti u duhu molitve za mir i jedinstvo sa djecom cijelog svijeta.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90"/>
            <a:ext cx="4357718" cy="85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TALIJANSKI JEZIK</a:t>
            </a:r>
            <a:endParaRPr lang="hr-H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84"/>
            <a:ext cx="6766240" cy="2714645"/>
          </a:xfrm>
        </p:spPr>
        <p:txBody>
          <a:bodyPr/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Govorna i pisana komunikacija na talijanskon jeziku.</a:t>
            </a:r>
            <a:endParaRPr lang="hr-HR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8147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8246070" cy="6108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GOVORNA I PISANA KOMUNIKACIJA NA TALIJANSKOM JEZIKU</a:t>
            </a:r>
            <a:endParaRPr lang="hr-H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428742"/>
          <a:ext cx="8858311" cy="349760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28826"/>
                <a:gridCol w="6929485"/>
              </a:tblGrid>
              <a:tr h="498546">
                <a:tc>
                  <a:txBody>
                    <a:bodyPr/>
                    <a:lstStyle/>
                    <a:p>
                      <a:r>
                        <a:rPr lang="hr-HR" sz="1600" b="1" i="0" dirty="0" smtClean="0"/>
                        <a:t>CILJEVI:</a:t>
                      </a:r>
                      <a:endParaRPr lang="hr-HR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hr-HR" sz="1200" b="0" i="0" dirty="0" smtClean="0"/>
                        <a:t>Osposobiti učenike za osnovnu govornu i pisanu komunikaciju na talijanskom jeziku.</a:t>
                      </a:r>
                    </a:p>
                    <a:p>
                      <a:pPr eaLnBrk="1" hangingPunct="1"/>
                      <a:r>
                        <a:rPr lang="hr-HR" sz="1200" b="0" i="0" dirty="0" smtClean="0"/>
                        <a:t>Razvijati interes za talijanski jezik, kulturu i civilizaciju.</a:t>
                      </a:r>
                    </a:p>
                  </a:txBody>
                  <a:tcPr/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Učenici od 4. do 8. razreda.</a:t>
                      </a:r>
                    </a:p>
                  </a:txBody>
                  <a:tcPr/>
                </a:tc>
              </a:tr>
              <a:tr h="49854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Učitelji talijanskog jezika (prema zaduženjima za školsku godinu 2018./2019.). Suradnja s Udrugom Dante Alighieri i Talijanskom zajednicom.</a:t>
                      </a:r>
                    </a:p>
                  </a:txBody>
                  <a:tcPr/>
                </a:tc>
              </a:tr>
              <a:tr h="6475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</a:pPr>
                      <a:r>
                        <a:rPr lang="hr-HR" sz="1200" dirty="0" smtClean="0"/>
                        <a:t>Nastava u školi uz korištenje tiskanih materijala i drugih medija. Odlasci</a:t>
                      </a:r>
                      <a:endParaRPr lang="hr-HR" sz="1200" baseline="0" dirty="0" smtClean="0"/>
                    </a:p>
                    <a:p>
                      <a: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</a:pPr>
                      <a:r>
                        <a:rPr lang="hr-HR" sz="1200" dirty="0" smtClean="0"/>
                        <a:t>na različite radionice u Udrugu Dante Alighieri i Talijansku zajednicu.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39643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70 nastavnih sati tijekom školske godine (2 sata tjedno).</a:t>
                      </a: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Papir i toner za fotokopiranje.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 skladu sa Zaključcima školskog stručnog vijeća učitelja talijanskog jezika o elementima ocjenjivanja, načinima i postupcima vrednovanja u nastavi talijanskog jezika u školskoj godini 2019. / 2020.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2980027" cy="88410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INFORMATIKA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6"/>
            <a:ext cx="7837810" cy="2344990"/>
          </a:xfrm>
        </p:spPr>
        <p:txBody>
          <a:bodyPr>
            <a:norm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Razvoj </a:t>
            </a:r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informatičkih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kompetencija, razvijati </a:t>
            </a:r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algoritamski način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mišljenja i praktična </a:t>
            </a:r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primjena znanja iz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informatike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469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286644" cy="61082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RAZVOJ INFORMATIČKIH KOMPETENCIJA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428742"/>
          <a:ext cx="8858312" cy="348244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19738"/>
                <a:gridCol w="7038574"/>
              </a:tblGrid>
              <a:tr h="6400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Osnovni cilj nastave je stjecanje informatičke pismenosti.</a:t>
                      </a:r>
                      <a:r>
                        <a:rPr lang="hr-HR" sz="1200" b="0" baseline="0" dirty="0" smtClean="0"/>
                        <a:t> </a:t>
                      </a:r>
                      <a:r>
                        <a:rPr lang="hr-HR" sz="1200" b="0" dirty="0" smtClean="0"/>
                        <a:t>Osposobljavanje učenika za samostalnu uporabu računala u svakodnevnom životu te poticanje inicijative i kreativnosti. Razvija pozitivan stav prema informatici te se podiže učenikovo samopouzdanje u vlastite sposobnosti i umijeća.</a:t>
                      </a:r>
                    </a:p>
                  </a:txBody>
                  <a:tcPr/>
                </a:tc>
              </a:tr>
              <a:tr h="47156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7. i 8. razreda.</a:t>
                      </a:r>
                      <a:endParaRPr lang="hr-HR" sz="1200" dirty="0"/>
                    </a:p>
                  </a:txBody>
                  <a:tcPr/>
                </a:tc>
              </a:tr>
              <a:tr h="47156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 informatike,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Marina Barunović i Branka</a:t>
                      </a:r>
                      <a:r>
                        <a:rPr lang="hr-HR" sz="1200" baseline="0" dirty="0" smtClean="0"/>
                        <a:t> Bajo</a:t>
                      </a:r>
                      <a:r>
                        <a:rPr lang="hr-HR" sz="1200" dirty="0" smtClean="0"/>
                        <a:t>.</a:t>
                      </a:r>
                      <a:endParaRPr lang="hr-HR" sz="1200" dirty="0"/>
                    </a:p>
                  </a:txBody>
                  <a:tcPr/>
                </a:tc>
              </a:tr>
              <a:tr h="4884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Putem nastave u specijaliziranoj učionici, samostalan rad na računalu, samostalan rad učenika kod kuće, timski rad, rad u paru.</a:t>
                      </a:r>
                      <a:endParaRPr lang="hr-HR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70 sati godišnje, 2 sata tjedno.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Papir za printer 2 paketa; toner.</a:t>
                      </a:r>
                      <a:endParaRPr lang="hr-HR" sz="1200" dirty="0"/>
                    </a:p>
                  </a:txBody>
                  <a:tcPr/>
                </a:tc>
              </a:tr>
              <a:tr h="47156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Poznavanje i razumijevanje nastavnih sadržaja (pismenim i usmenim ispitivanjem sadržaja).</a:t>
                      </a:r>
                    </a:p>
                    <a:p>
                      <a:r>
                        <a:rPr lang="hr-HR" sz="1200" dirty="0" smtClean="0"/>
                        <a:t>Rad na računalu.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3337217" cy="81267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NJEMAČKI JEZIK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28808"/>
            <a:ext cx="8246070" cy="2933517"/>
          </a:xfrm>
        </p:spPr>
        <p:txBody>
          <a:bodyPr/>
          <a:lstStyle/>
          <a:p>
            <a:r>
              <a:rPr lang="hr-HR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Razvijati interese za jezik, kulturu i civilizaciju njemačkog govornog područja</a:t>
            </a:r>
            <a:endParaRPr lang="hr-HR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358082" cy="61082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JEZIK, KULTURA I CIVILIZACIJA NJEMAČKOG GOVORNOG PODRUČJA</a:t>
            </a:r>
            <a:endParaRPr lang="hr-H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357304"/>
          <a:ext cx="8551895" cy="343786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04977"/>
                <a:gridCol w="6646918"/>
              </a:tblGrid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Poticati i razvijati interes za njemački jezik, kulturu i civilizaciju. Razvijati jezične vještine i sposobnost usmene i pismene komunikacije na njemačkom jeziku. </a:t>
                      </a:r>
                      <a:endParaRPr lang="hr-HR" sz="1200" b="0" dirty="0"/>
                    </a:p>
                  </a:txBody>
                  <a:tcPr/>
                </a:tc>
              </a:tr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Učenici od 4. do 8. razreda koji uče Njemački jezik kao izborni predmet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Učiteljice Njemačkog jezika.</a:t>
                      </a:r>
                      <a:endParaRPr lang="hr-HR" sz="1200" dirty="0"/>
                    </a:p>
                  </a:txBody>
                  <a:tcPr/>
                </a:tc>
              </a:tr>
              <a:tr h="75463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Nastava u školi, suradnja s Austrijskom knjižnicom „Dr. Alois Mock“, suradnja s Odjelom za germanistiku Sveučilišta u Zadru.</a:t>
                      </a:r>
                      <a:endParaRPr lang="hr-HR" sz="1200" dirty="0"/>
                    </a:p>
                  </a:txBody>
                  <a:tcPr/>
                </a:tc>
              </a:tr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70 nastavnih sati tijekom školske godine (2 sata tjedno).</a:t>
                      </a:r>
                      <a:endParaRPr lang="hr-HR" sz="1200" dirty="0"/>
                    </a:p>
                  </a:txBody>
                  <a:tcPr/>
                </a:tc>
              </a:tr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Papir i toner za fotokopiranje.</a:t>
                      </a:r>
                      <a:endParaRPr lang="hr-HR" sz="1200" dirty="0"/>
                    </a:p>
                  </a:txBody>
                  <a:tcPr/>
                </a:tc>
              </a:tr>
              <a:tr h="4372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 skladu sa Zaključcima školskog stručnog vijeća učitelja Njemačkoga jezika o elementima ocjenjivanja, načinima i postupcima vrednovanja u nastavi Njemačkoga jezika u šk. god. 2019./2020.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5918" y="142858"/>
            <a:ext cx="5043494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SADRŽAJ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9433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1400" dirty="0" smtClean="0"/>
              <a:t>	</a:t>
            </a:r>
            <a:r>
              <a:rPr lang="hr-HR" sz="1400" b="1" dirty="0" smtClean="0"/>
              <a:t>UVOD</a:t>
            </a:r>
          </a:p>
          <a:p>
            <a:pPr>
              <a:buNone/>
            </a:pPr>
            <a:r>
              <a:rPr lang="hr-HR" sz="1400" dirty="0" smtClean="0"/>
              <a:t>Školski kurikulum</a:t>
            </a:r>
          </a:p>
          <a:p>
            <a:pPr>
              <a:buNone/>
            </a:pPr>
            <a:r>
              <a:rPr lang="hr-HR" sz="1400" dirty="0" smtClean="0"/>
              <a:t>Osobna karta OŠ Krune Krstića</a:t>
            </a:r>
          </a:p>
          <a:p>
            <a:pPr>
              <a:buNone/>
            </a:pPr>
            <a:r>
              <a:rPr lang="hr-HR" sz="1400" dirty="0" smtClean="0"/>
              <a:t>Razvojni plan škole</a:t>
            </a:r>
          </a:p>
          <a:p>
            <a:pPr>
              <a:buNone/>
            </a:pPr>
            <a:r>
              <a:rPr lang="hr-HR" sz="1400" dirty="0" smtClean="0"/>
              <a:t>	</a:t>
            </a:r>
            <a:r>
              <a:rPr lang="hr-HR" sz="1400" b="1" dirty="0" smtClean="0"/>
              <a:t>RAZLIKOVNI DIO KURIKULUMA</a:t>
            </a:r>
          </a:p>
          <a:p>
            <a:r>
              <a:rPr lang="hr-HR" sz="1400" dirty="0" smtClean="0"/>
              <a:t>IZBORNA NASTAVA</a:t>
            </a:r>
          </a:p>
          <a:p>
            <a:pPr>
              <a:buNone/>
            </a:pPr>
            <a:r>
              <a:rPr lang="hr-HR" sz="1400" dirty="0" smtClean="0"/>
              <a:t>Vjeronauk</a:t>
            </a:r>
          </a:p>
          <a:p>
            <a:pPr>
              <a:buNone/>
            </a:pPr>
            <a:r>
              <a:rPr lang="hr-HR" sz="1400" dirty="0" smtClean="0"/>
              <a:t>Talijanski jezik</a:t>
            </a:r>
          </a:p>
          <a:p>
            <a:pPr>
              <a:buNone/>
            </a:pPr>
            <a:r>
              <a:rPr lang="hr-HR" sz="1400" dirty="0" smtClean="0"/>
              <a:t>Informatika</a:t>
            </a:r>
          </a:p>
          <a:p>
            <a:pPr>
              <a:buNone/>
            </a:pPr>
            <a:r>
              <a:rPr lang="hr-HR" sz="1400" dirty="0" smtClean="0"/>
              <a:t>Njemački jezik</a:t>
            </a:r>
          </a:p>
          <a:p>
            <a:r>
              <a:rPr lang="hr-HR" sz="1400" dirty="0" smtClean="0"/>
              <a:t>DODATNA NASTAVA</a:t>
            </a:r>
          </a:p>
          <a:p>
            <a:pPr>
              <a:buNone/>
            </a:pPr>
            <a:r>
              <a:rPr lang="hr-HR" sz="1400" dirty="0" smtClean="0"/>
              <a:t>Hrvatski jezik (1.-4. r.)</a:t>
            </a:r>
          </a:p>
          <a:p>
            <a:pPr>
              <a:buNone/>
            </a:pPr>
            <a:r>
              <a:rPr lang="hr-HR" sz="1400" dirty="0" smtClean="0"/>
              <a:t>Hrvatski jezik (5.-8.r.)</a:t>
            </a:r>
          </a:p>
          <a:p>
            <a:pPr>
              <a:buNone/>
            </a:pPr>
            <a:r>
              <a:rPr lang="hr-HR" sz="1400" dirty="0" smtClean="0"/>
              <a:t>Matematika (1.-4.r)</a:t>
            </a:r>
          </a:p>
          <a:p>
            <a:pPr>
              <a:buNone/>
            </a:pPr>
            <a:r>
              <a:rPr lang="hr-HR" sz="1400" dirty="0" smtClean="0"/>
              <a:t>Matematika (5.-8.r.)</a:t>
            </a:r>
          </a:p>
          <a:p>
            <a:pPr>
              <a:buNone/>
            </a:pPr>
            <a:r>
              <a:rPr lang="hr-HR" sz="1400" dirty="0" smtClean="0"/>
              <a:t>Geografija</a:t>
            </a:r>
          </a:p>
          <a:p>
            <a:pPr>
              <a:buNone/>
            </a:pPr>
            <a:r>
              <a:rPr lang="hr-HR" sz="1400" dirty="0" smtClean="0"/>
              <a:t>Povijest</a:t>
            </a:r>
          </a:p>
          <a:p>
            <a:pPr>
              <a:buNone/>
            </a:pPr>
            <a:r>
              <a:rPr lang="hr-HR" sz="1400" dirty="0" smtClean="0"/>
              <a:t>Engleski jezik</a:t>
            </a:r>
          </a:p>
          <a:p>
            <a:pPr>
              <a:buNone/>
            </a:pPr>
            <a:r>
              <a:rPr lang="hr-HR" sz="1400" dirty="0" smtClean="0"/>
              <a:t>Biologija</a:t>
            </a:r>
          </a:p>
          <a:p>
            <a:pPr>
              <a:buNone/>
            </a:pPr>
            <a:r>
              <a:rPr lang="hr-HR" sz="1400" dirty="0" smtClean="0"/>
              <a:t>Fizika </a:t>
            </a:r>
          </a:p>
          <a:p>
            <a:pPr>
              <a:buNone/>
            </a:pPr>
            <a:r>
              <a:rPr lang="hr-HR" sz="1400" dirty="0" smtClean="0"/>
              <a:t>Informatika </a:t>
            </a:r>
          </a:p>
          <a:p>
            <a:pPr>
              <a:buNone/>
            </a:pPr>
            <a:r>
              <a:rPr lang="hr-HR" sz="1400" dirty="0" smtClean="0"/>
              <a:t>Vjeronaučna olimpijada</a:t>
            </a:r>
          </a:p>
          <a:p>
            <a:pPr>
              <a:buNone/>
            </a:pPr>
            <a:endParaRPr lang="hr-HR" sz="1200" dirty="0" smtClean="0"/>
          </a:p>
          <a:p>
            <a:pPr>
              <a:buNone/>
            </a:pPr>
            <a:endParaRPr lang="hr-HR" sz="12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800491"/>
          </a:xfrm>
        </p:spPr>
        <p:txBody>
          <a:bodyPr>
            <a:normAutofit fontScale="77500" lnSpcReduction="20000"/>
          </a:bodyPr>
          <a:lstStyle/>
          <a:p>
            <a:r>
              <a:rPr lang="hr-HR" sz="1400" dirty="0" smtClean="0"/>
              <a:t>DOPUNSKA NASTAVA</a:t>
            </a:r>
          </a:p>
          <a:p>
            <a:pPr>
              <a:buNone/>
            </a:pPr>
            <a:r>
              <a:rPr lang="hr-HR" sz="1400" dirty="0" smtClean="0"/>
              <a:t>Hrvatski jezik (1.-4.r.)</a:t>
            </a:r>
          </a:p>
          <a:p>
            <a:pPr>
              <a:buNone/>
            </a:pPr>
            <a:r>
              <a:rPr lang="hr-HR" sz="1400" dirty="0" smtClean="0"/>
              <a:t>Hrvatski jezik (5.-8.r.)</a:t>
            </a:r>
          </a:p>
          <a:p>
            <a:pPr>
              <a:buNone/>
            </a:pPr>
            <a:r>
              <a:rPr lang="hr-HR" sz="1400" dirty="0" smtClean="0"/>
              <a:t>Matematika (1.-4.r.)</a:t>
            </a:r>
          </a:p>
          <a:p>
            <a:pPr>
              <a:buNone/>
            </a:pPr>
            <a:r>
              <a:rPr lang="hr-HR" sz="1400" dirty="0" smtClean="0"/>
              <a:t>Matematika (5.-8.r.)</a:t>
            </a:r>
          </a:p>
          <a:p>
            <a:pPr>
              <a:buNone/>
            </a:pPr>
            <a:r>
              <a:rPr lang="hr-HR" sz="1400" dirty="0" smtClean="0"/>
              <a:t>Engleski jezik (4.-8.r.)</a:t>
            </a:r>
          </a:p>
          <a:p>
            <a:pPr>
              <a:buNone/>
            </a:pPr>
            <a:r>
              <a:rPr lang="hr-HR" sz="1400" dirty="0" smtClean="0"/>
              <a:t>Kemija</a:t>
            </a:r>
          </a:p>
          <a:p>
            <a:pPr>
              <a:buNone/>
            </a:pPr>
            <a:r>
              <a:rPr lang="hr-HR" sz="1400" dirty="0" smtClean="0"/>
              <a:t>Fizika</a:t>
            </a:r>
          </a:p>
          <a:p>
            <a:pPr>
              <a:buNone/>
            </a:pPr>
            <a:endParaRPr lang="hr-HR" sz="1400" b="1" dirty="0" smtClean="0"/>
          </a:p>
          <a:p>
            <a:r>
              <a:rPr lang="hr-HR" sz="1400" b="1" dirty="0" smtClean="0"/>
              <a:t>IZVANNASTAVNE AKTIVNOSTI</a:t>
            </a:r>
          </a:p>
          <a:p>
            <a:r>
              <a:rPr lang="hr-HR" sz="1400" b="1" dirty="0" smtClean="0"/>
              <a:t>ZDRAVSTVENI ODGOJ</a:t>
            </a:r>
          </a:p>
          <a:p>
            <a:r>
              <a:rPr lang="hr-HR" sz="1400" b="1" dirty="0" smtClean="0"/>
              <a:t>GRAĐANSKI ODGOJ</a:t>
            </a:r>
          </a:p>
          <a:p>
            <a:r>
              <a:rPr lang="hr-HR" sz="1400" b="1" dirty="0" smtClean="0"/>
              <a:t>IZVANUČIONIČNA NASTAVA</a:t>
            </a:r>
          </a:p>
          <a:p>
            <a:r>
              <a:rPr lang="hr-HR" sz="1400" b="1" dirty="0" smtClean="0"/>
              <a:t>ŠKOLSKA KNJIŽNICA</a:t>
            </a:r>
          </a:p>
          <a:p>
            <a:r>
              <a:rPr lang="hr-HR" sz="1400" b="1" dirty="0" smtClean="0"/>
              <a:t>PROJEKTI</a:t>
            </a:r>
          </a:p>
          <a:p>
            <a:r>
              <a:rPr lang="hr-HR" sz="1400" b="1" dirty="0" smtClean="0"/>
              <a:t>STRUČNO RAZVOJNA SLUŽBA</a:t>
            </a:r>
          </a:p>
          <a:p>
            <a:r>
              <a:rPr lang="hr-HR" sz="1400" b="1" dirty="0" smtClean="0"/>
              <a:t>PRODUŽENI BORAVAK</a:t>
            </a:r>
          </a:p>
          <a:p>
            <a:r>
              <a:rPr lang="hr-HR" sz="1400" b="1" dirty="0" smtClean="0"/>
              <a:t>POLUDNEVNI BORAVAK</a:t>
            </a:r>
          </a:p>
          <a:p>
            <a:r>
              <a:rPr lang="hr-HR" sz="1400" b="1" dirty="0" smtClean="0"/>
              <a:t>KULTURNA I JAVNA DJELATNOST ŠKOLE</a:t>
            </a:r>
          </a:p>
          <a:p>
            <a:endParaRPr lang="hr-HR" sz="1200" dirty="0" smtClean="0"/>
          </a:p>
          <a:p>
            <a:endParaRPr lang="hr-HR" sz="1200" dirty="0" smtClean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786182" y="1285866"/>
            <a:ext cx="2571768" cy="3719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3837283" cy="5983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DODATNA NASTAVA</a:t>
            </a:r>
            <a:endParaRPr lang="hr-H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HRVATSKI JEZIK (1.- 4.razreda)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HRVATSKI JEZIK (5. – 8.razreda)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MATEMATIKA (1. – 4. razreda)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MATEMATIKA (5. – 8. razreda)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GEOGRAFIJA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POVIJEST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ENGLESKI JEZIK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BIOLOGIJA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FIZIKA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INFORMATIKA</a:t>
            </a:r>
          </a:p>
          <a:p>
            <a:endParaRPr lang="hr-H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hr-H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hr-H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hr-HR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414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6"/>
            <a:ext cx="5286380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HRVATSKI JEZIK (1.- 4.razreda)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071552"/>
          <a:ext cx="8929750" cy="395194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57321"/>
                <a:gridCol w="7572429"/>
              </a:tblGrid>
              <a:tr h="857257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CILJEVI: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b="0" kern="1200" dirty="0" smtClean="0"/>
                        <a:t>Rad s darovitim učenicima, izgrađivanjejezično-komunikacijskih sposobnosti prigovornoj i pisanoj uporabi jezika, učenicima omogućiti i osigurati mogućnost napretka te razvoja sposobnosti i vještina, proširivanje i produbljivanje znanja iz redovite nastave hrvatskog jezika, usvajanjem dodatnih sadržaja uskladu s</a:t>
                      </a:r>
                      <a:r>
                        <a:rPr lang="hr-HR" sz="1100" b="0" kern="1200" baseline="0" dirty="0" smtClean="0"/>
                        <a:t> </a:t>
                      </a:r>
                      <a:r>
                        <a:rPr lang="hr-HR" sz="1100" b="0" kern="1200" dirty="0" smtClean="0"/>
                        <a:t>interesima učenika, razvijanje literarnih sposobnosti, čitateljskih interesa i kulture, razvijanje trajnih pravogovornih i pravopisnih navika.</a:t>
                      </a:r>
                    </a:p>
                    <a:p>
                      <a:endParaRPr lang="hr-HR" sz="1100" b="0" dirty="0"/>
                    </a:p>
                  </a:txBody>
                  <a:tcPr/>
                </a:tc>
              </a:tr>
              <a:tr h="641996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NAMJENA: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kern="1200" dirty="0" smtClean="0"/>
                        <a:t>Stjecanje svijesti o potrebi učenja i njegovanja hrvatskog jezika, povezivanje stečenih znanja s novim sadržajima, primjena usvojenih jezičnih znanja na stilističkoj razini, pravilna uporaba književnoga standardnog hrvatskog jezika u redovnoj nastavi i svakodnevnom životu.</a:t>
                      </a:r>
                    </a:p>
                    <a:p>
                      <a:endParaRPr lang="hr-HR" sz="1100" dirty="0"/>
                    </a:p>
                  </a:txBody>
                  <a:tcPr/>
                </a:tc>
              </a:tr>
              <a:tr h="380063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NOSITELJI: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kern="1200" dirty="0" smtClean="0"/>
                        <a:t>Razredni učitelji.</a:t>
                      </a:r>
                      <a:endParaRPr lang="hr-HR" sz="1100" dirty="0"/>
                    </a:p>
                  </a:txBody>
                  <a:tcPr/>
                </a:tc>
              </a:tr>
              <a:tr h="565505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NAČINI REALIZACIJE: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kern="1200" dirty="0" smtClean="0"/>
                        <a:t>Program se realizira kroz satove dodatnenastave, uz uporabu svih aktivnihoblika i metoda rada i suradnju s knjižnicom.</a:t>
                      </a:r>
                      <a:endParaRPr lang="hr-H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3189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VREMENIK: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kern="1200" dirty="0" smtClean="0"/>
                        <a:t>Svaki drugi tjedan tijekom školske godine 2019./2020.</a:t>
                      </a:r>
                      <a:endParaRPr lang="hr-H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TROŠKOVNIK: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kern="1200" dirty="0" smtClean="0"/>
                        <a:t>Nema predviđenih troškova.</a:t>
                      </a:r>
                      <a:endParaRPr lang="hr-H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VREDNOVANJE: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kern="1200" dirty="0" smtClean="0"/>
                        <a:t>Individualno praćenje učeničkih ostvarenja i vrednovanje rada prema ostvarenosti ciljeva i zadataka i odnosa prema radu, primjena usvojenog znanja u redovnoj nastavi i svakodnevnom životu, za unaprjeđenje razvoja individualnih učenikovih sposobnosti.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72"/>
            <a:ext cx="5572132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HRVATSKI JEZIK (5. – 8.razreda)</a:t>
            </a:r>
            <a:endParaRPr lang="hr-HR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14428"/>
          <a:ext cx="8858280" cy="371476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4737"/>
                <a:gridCol w="6803543"/>
              </a:tblGrid>
              <a:tr h="5085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b="0" kern="1200" dirty="0" smtClean="0"/>
                        <a:t>Razvijati ljubav prema hrvatskom jeziku.</a:t>
                      </a:r>
                    </a:p>
                    <a:p>
                      <a:pPr lvl="0"/>
                      <a:r>
                        <a:rPr lang="hr-HR" sz="1200" b="0" kern="1200" dirty="0" smtClean="0"/>
                        <a:t>Poticati na pravilan pravopis i pravogovor.</a:t>
                      </a:r>
                    </a:p>
                    <a:p>
                      <a:pPr lvl="0"/>
                      <a:r>
                        <a:rPr lang="hr-HR" sz="1200" b="0" kern="1200" dirty="0" smtClean="0"/>
                        <a:t>Postizanje dobrih rezultata na natjecanjima.</a:t>
                      </a:r>
                    </a:p>
                    <a:p>
                      <a:pPr lvl="0"/>
                      <a:r>
                        <a:rPr lang="hr-HR" sz="1200" b="0" kern="1200" dirty="0" smtClean="0"/>
                        <a:t>Razvijanje suradničkog duha među učenicima.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5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Namijenjena je darovitim učenicima koji žele razvijati znanje i ljubav prema hrvatskom jeziku.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5085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Učitelji hrvatskog jezika.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738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kern="1200" dirty="0" smtClean="0"/>
                        <a:t>Rješavanje zadataka,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individualan pristup,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razgovor i motiviranje,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ponavljanje gradiva.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5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2014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Papir, dodatni materijal.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39157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Osobno zadovoljstvo učenika i učitelja.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286412" cy="6108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MATEMATIKA (1. – 4. razreda) 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165380"/>
          <a:ext cx="8929719" cy="39038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3074"/>
                <a:gridCol w="728664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Rad s darovitim učenicima putem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aznih didaktičkih igara i aktivnosti prije svega poticati istraživački i natjecateljski duh te međusobnu suradnju,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azvijati sposobnosti i vještine te ljubav prema predmetu i znanosti.</a:t>
                      </a:r>
                    </a:p>
                    <a:p>
                      <a:r>
                        <a:rPr lang="hr-HR" sz="1200" b="0" kern="1200" dirty="0" smtClean="0"/>
                        <a:t>Kod učenika razvijati kreativno i logičko mišljenje, omogućiti proširivanje znanja, razvijati sposobnost rješavanja složenijih matematičkih zadataka.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Povezivanje redovne nastave sa dodatnom nastavom matematike uz proširivanje redovnih sadržaja i razvijanje kreativnog mišljenja izaključivanja.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482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Učenici, učitelji, roditelji, psiholog, vanjski suradnici</a:t>
                      </a:r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(Zajednica za tehničku kulturu).</a:t>
                      </a:r>
                      <a:endParaRPr lang="hr-HR" sz="1200" dirty="0"/>
                    </a:p>
                  </a:txBody>
                  <a:tcPr/>
                </a:tc>
              </a:tr>
              <a:tr h="62914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Program se realizira kroz satove dodatne nastave, uz uporabu svih aktivnih oblika i metoda rada i suradnju s knjižnicom.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Individualnim pristupom, učenjem kroz igru.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Svaki drugi tjedan tijekom školske godine2019./2020.</a:t>
                      </a:r>
                    </a:p>
                    <a:p>
                      <a:r>
                        <a:rPr lang="hr-HR" sz="1200" kern="1200" dirty="0" smtClean="0"/>
                        <a:t>Jedan sat tjedno 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1577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Nema predviđenih troškova.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Individualno praćenje učeničkih ostvarenja i vrednovanje rada prema ostvarenosti ciljeva i zadataka i odnosa prema radu, primjena usvojenog znanja u redovnoj nastavi i svakodnevnom životu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za unaprjeđenje razvoja individualnih učenikovihsposobnosti.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429256" cy="6108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MATEMATIKA (5. – 8. razreda)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3" y="1214438"/>
          <a:ext cx="8929720" cy="37862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3045"/>
                <a:gridCol w="7286675"/>
              </a:tblGrid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Individualni</a:t>
                      </a:r>
                      <a:r>
                        <a:rPr lang="hr-HR" sz="1200" b="0" baseline="0" dirty="0" smtClean="0"/>
                        <a:t> rad s učenicima koji pokazuju napredna znanja i žele znati više. Razvijanje sposobnosti rješavanja složenijih matematičkih problema. Razvijanje matematičko – logičkog zaključivanja.</a:t>
                      </a:r>
                      <a:endParaRPr lang="hr-HR" sz="1200" b="0" dirty="0">
                        <a:latin typeface="+mn-lt"/>
                      </a:endParaRPr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od 5.</a:t>
                      </a:r>
                      <a:r>
                        <a:rPr lang="hr-HR" sz="1200" baseline="0" dirty="0" smtClean="0"/>
                        <a:t> do 8. razreda.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Emir Agić, prof., Antonio Supičić, prof.</a:t>
                      </a:r>
                      <a:r>
                        <a:rPr lang="hr-HR" sz="1200" baseline="0" dirty="0" smtClean="0"/>
                        <a:t>, Jure Spahija, mag. oec.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Prema planu i</a:t>
                      </a:r>
                      <a:r>
                        <a:rPr lang="hr-HR" sz="1200" baseline="0" dirty="0" smtClean="0"/>
                        <a:t> programu.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Potrošni materijal, cca.1 000 kn.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45162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Školsko,</a:t>
                      </a:r>
                      <a:r>
                        <a:rPr lang="hr-HR" sz="1200" baseline="0" dirty="0" smtClean="0"/>
                        <a:t> općinsko, županijsko i državno natjecanje. Usmena i pismena provjera te postignuća u nastavi.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643174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GEOGRAFIJA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14428"/>
          <a:ext cx="8858343" cy="378621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707"/>
              </a:tblGrid>
              <a:tr h="96099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Proširivati znanje učenika iz geografije s posebnim naglaskom na razvoj</a:t>
                      </a:r>
                      <a:r>
                        <a:rPr lang="hr-HR" sz="1200" b="0" baseline="0" dirty="0" smtClean="0"/>
                        <a:t> interesa i sposobnosti učenika. Razvijati sposobnosti tumačenja fruštveno – geografskih pojava i procesa na mjesnoj, nacionalnoj i svjetskoj razini. Razvijati sposobnost prikupljanja i analize podataka, razvijati sposobnosti i vještine timskog rada, odgovornosti u izvršavanju povjerenih zadataka, kritičkog mišljenja i kreativnog djelovanja, komunikacijskih vještina. Motiviranje učenika za istraživački rad.</a:t>
                      </a:r>
                      <a:endParaRPr lang="hr-HR" sz="1200" b="0" dirty="0"/>
                    </a:p>
                  </a:txBody>
                  <a:tcPr/>
                </a:tc>
              </a:tr>
              <a:tr h="46776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</a:t>
                      </a:r>
                      <a:r>
                        <a:rPr lang="hr-HR" sz="1200" baseline="0" dirty="0" smtClean="0"/>
                        <a:t> koji će se pripremati</a:t>
                      </a:r>
                      <a:r>
                        <a:rPr lang="hr-HR" sz="1200" dirty="0" smtClean="0"/>
                        <a:t> za školsko i županijsko natjecanje.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Izrada prezentacija za korištenje u redovnoj nastavi, izrada plakata. Praćenje aktualnih događaja i obilježavanje važnih datuma.</a:t>
                      </a:r>
                      <a:endParaRPr lang="hr-HR" sz="1200" dirty="0"/>
                    </a:p>
                  </a:txBody>
                  <a:tcPr/>
                </a:tc>
              </a:tr>
              <a:tr h="4695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 geografije (Sani</a:t>
                      </a:r>
                      <a:r>
                        <a:rPr lang="hr-HR" sz="1200" baseline="0" dirty="0" smtClean="0"/>
                        <a:t> Arbanas, prof.)</a:t>
                      </a:r>
                    </a:p>
                    <a:p>
                      <a:r>
                        <a:rPr lang="hr-HR" sz="1200" baseline="0" dirty="0" smtClean="0"/>
                        <a:t>Učenici/ce uključeni u skupinu.</a:t>
                      </a:r>
                      <a:endParaRPr lang="hr-HR" sz="1200" dirty="0"/>
                    </a:p>
                  </a:txBody>
                  <a:tcPr/>
                </a:tc>
              </a:tr>
              <a:tr h="5696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Prikupljanje materijala i izrada plakata. Izrada prezentacija za korištenje u redovnoj nastavi. Praćenje aktualnih događaja i obilježavanje važnih datuma.</a:t>
                      </a:r>
                      <a:endParaRPr lang="hr-HR" sz="1200" dirty="0"/>
                    </a:p>
                  </a:txBody>
                  <a:tcPr/>
                </a:tc>
              </a:tr>
              <a:tr h="40665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nastavne godine, jedan sat tjedno.</a:t>
                      </a:r>
                      <a:endParaRPr lang="hr-HR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Dio sredstava će se dobiti u školi, a dio materijala donose učenici.</a:t>
                      </a:r>
                      <a:endParaRPr lang="hr-HR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Zadovoljstvo učenika i</a:t>
                      </a:r>
                      <a:r>
                        <a:rPr lang="hr-HR" sz="1200" baseline="0" dirty="0" smtClean="0"/>
                        <a:t> učitelja ostvarenim i naučenim, prikazivanje prezentacija na redovnoj nastavi, uspjeh učenika na školskom i županijskom natjecanju i analiza rada na kraju školske godine.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071670" cy="6108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POVIJEST</a:t>
            </a:r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357304"/>
          <a:ext cx="8572530" cy="35749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0235"/>
                <a:gridCol w="6782295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Proširivanje</a:t>
                      </a:r>
                      <a:r>
                        <a:rPr lang="hr-HR" sz="1200" b="0" baseline="0" dirty="0" smtClean="0"/>
                        <a:t> znanja i vještina učenika iz povijesti te korištenje istog kako bi se ostvarilo osobne potencijale te odgovorno djelovalo u javnom životu lokalne, nacionalne, europske i globalne zajednice. </a:t>
                      </a:r>
                      <a:endParaRPr lang="hr-HR" sz="1200" b="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Pripremanje učenika od 5. do 8. razreda za natjecanja.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Predmetni nastavnik.</a:t>
                      </a:r>
                      <a:endParaRPr lang="hr-HR" sz="1200" dirty="0"/>
                    </a:p>
                  </a:txBody>
                  <a:tcPr/>
                </a:tc>
              </a:tr>
              <a:tr h="5737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Izrada</a:t>
                      </a:r>
                      <a:r>
                        <a:rPr lang="hr-HR" sz="1200" baseline="0" dirty="0" smtClean="0"/>
                        <a:t> prezentacija.</a:t>
                      </a:r>
                    </a:p>
                    <a:p>
                      <a:r>
                        <a:rPr lang="hr-HR" sz="1200" baseline="0" dirty="0" smtClean="0"/>
                        <a:t>Pisanje referata. 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</a:t>
                      </a:r>
                      <a:r>
                        <a:rPr lang="hr-HR" sz="1200" baseline="0" dirty="0" smtClean="0"/>
                        <a:t> godine.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Rezultati na natjecanjima.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214678" cy="6108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ENGLESKI JEZIK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5194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7358"/>
                <a:gridCol w="7000923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tabLst>
                          <a:tab pos="139700" algn="l"/>
                          <a:tab pos="2362200" algn="l"/>
                        </a:tabLst>
                      </a:pPr>
                      <a:r>
                        <a:rPr lang="hr-HR" altLang="zh-CN" sz="1200" b="0" dirty="0" smtClean="0"/>
                        <a:t>Razvijanje</a:t>
                      </a:r>
                      <a:r>
                        <a:rPr lang="hr-HR" altLang="zh-CN" sz="1200" b="0" baseline="0" dirty="0" smtClean="0"/>
                        <a:t> dodatnih jezičnih vještina i sposobnosti pisane i usmene komunikacije na engleskom jeziku.</a:t>
                      </a:r>
                      <a:endParaRPr lang="hr-HR" altLang="zh-CN" sz="1200" b="0" dirty="0" smtClean="0">
                        <a:solidFill>
                          <a:srgbClr val="000000"/>
                        </a:solidFill>
                        <a:latin typeface="+mn-lt"/>
                        <a:ea typeface="Adobe Fangsong Std R" pitchFamily="18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od</a:t>
                      </a:r>
                      <a:r>
                        <a:rPr lang="hr-HR" sz="1200" baseline="0" dirty="0" smtClean="0"/>
                        <a:t> 1. do 8. razreda.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 engleskog jezika (prema</a:t>
                      </a:r>
                      <a:r>
                        <a:rPr lang="hr-HR" sz="1200" baseline="0" dirty="0" smtClean="0"/>
                        <a:t> zaduženjima za 2019./2020.godinu).</a:t>
                      </a:r>
                      <a:endParaRPr lang="hr-HR" sz="1200" dirty="0"/>
                    </a:p>
                  </a:txBody>
                  <a:tcPr/>
                </a:tc>
              </a:tr>
              <a:tr h="5300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Različiti oblici i metode rada.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30 sati tijekom školske godine.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Papir i toner za fotokopiranje.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Praćenje rada i</a:t>
                      </a:r>
                      <a:r>
                        <a:rPr lang="hr-HR" sz="1200" baseline="0" dirty="0" smtClean="0"/>
                        <a:t> postignuća učenika.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1785918" cy="6429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KEMIJA</a:t>
            </a:r>
            <a:endParaRPr lang="hr-H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85874"/>
          <a:ext cx="8858281" cy="35141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44"/>
                <a:gridCol w="7215237"/>
              </a:tblGrid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Individualan</a:t>
                      </a:r>
                      <a:r>
                        <a:rPr lang="hr-HR" sz="1200" b="0" baseline="0" dirty="0" smtClean="0"/>
                        <a:t> rad s učenicima koji pokazuju napredno znanje i žele znati više. Produbljivanje znanja iz kemije rješavanjem problemskih zadataka. Razvijanje kreativnog i kritičkog mišljenja te natjecateljskog duha.</a:t>
                      </a:r>
                      <a:endParaRPr lang="hr-HR" sz="1200" b="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</a:t>
                      </a:r>
                      <a:r>
                        <a:rPr lang="hr-HR" sz="1200" baseline="0" dirty="0" smtClean="0"/>
                        <a:t> 7. i 8. razreda.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Mira Žilić, učitelj</a:t>
                      </a:r>
                      <a:r>
                        <a:rPr lang="hr-HR" sz="1200" baseline="0" dirty="0" smtClean="0"/>
                        <a:t> kemije.</a:t>
                      </a:r>
                      <a:endParaRPr lang="hr-HR" sz="1200" dirty="0"/>
                    </a:p>
                  </a:txBody>
                  <a:tcPr/>
                </a:tc>
              </a:tr>
              <a:tr h="6292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Prema planu</a:t>
                      </a:r>
                      <a:r>
                        <a:rPr lang="hr-HR" sz="1200" baseline="0" dirty="0" smtClean="0"/>
                        <a:t> i programu.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2019./2020., jedan</a:t>
                      </a:r>
                      <a:r>
                        <a:rPr lang="hr-HR" sz="1200" baseline="0" dirty="0" smtClean="0"/>
                        <a:t> sat tjedno.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Potrošni materijal,</a:t>
                      </a:r>
                      <a:r>
                        <a:rPr lang="hr-HR" sz="1200" baseline="0" dirty="0" smtClean="0"/>
                        <a:t> cca.1000 kn.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Rezultati na školskom,</a:t>
                      </a:r>
                      <a:r>
                        <a:rPr lang="hr-HR" sz="1200" baseline="0" dirty="0" smtClean="0"/>
                        <a:t> općinskom, županijskom i državnom natjecanju. Usmena i pismena provjera te rezultati u nastavi.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357422" cy="7143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BIOLOGIJA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54948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06"/>
                <a:gridCol w="728667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altLang="zh-CN" sz="1200" b="0" dirty="0" smtClean="0"/>
                        <a:t>Proširivanje i produbljivanje znanja iz biologije. Razvijanje interesa za biologiju</a:t>
                      </a:r>
                      <a:r>
                        <a:rPr lang="hr-HR" altLang="zh-CN" sz="1200" b="0" baseline="0" dirty="0" smtClean="0"/>
                        <a:t> i proučavanje živih bića. Primjena znanja u svakodnevnom životu. Pripremanje učenika za školsko natjecanje. Razvijanje zanimanja za prirodu i prirodne predmete. Poticanje interesa za dodatnu literaturu i časopise za biologiju.</a:t>
                      </a:r>
                      <a:endParaRPr lang="hr-HR" altLang="zh-CN" sz="1200" b="0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14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7. i 8. razreda.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Učiteljica biologije.</a:t>
                      </a:r>
                      <a:endParaRPr lang="hr-HR" sz="1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Nastava prema planu i programu u učionici i povremeno terenska nastava.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 listopada 2019. do svibnja 2020., jednom do dva puta tjedno (35 sati).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Pribor za mikroskopiranje i praktične radove, oko 100 kn.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Rješavanje testova sa natjecanja iz biologije</a:t>
                      </a:r>
                      <a:r>
                        <a:rPr lang="hr-HR" sz="1200" baseline="0" dirty="0" smtClean="0"/>
                        <a:t> i samovrednovanje učenika.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429124" cy="64294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ŠKOLSKI KURIKULUM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90"/>
            <a:ext cx="8552192" cy="3719335"/>
          </a:xfrm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21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Utvrđuje dugoročni i kratkoročni plan i program škole s izvannastvnim i izvanškolskim aktivnostima, a donosi se na temelju nacionalnog kurikuluma i nastavnog plana i programa</a:t>
            </a:r>
          </a:p>
          <a:p>
            <a:pPr>
              <a:buNone/>
            </a:pPr>
            <a:endParaRPr lang="hr-HR" sz="2100" b="1" cap="all" dirty="0" smtClean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hr-HR" sz="1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ŠKOLSKI KURIKULUM utvrđuje: </a:t>
            </a:r>
          </a:p>
          <a:p>
            <a:pPr>
              <a:buNone/>
            </a:pPr>
            <a:r>
              <a:rPr lang="hr-HR" sz="1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hr-H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Aktivnost, program i/ili projekt za koje definira:</a:t>
            </a:r>
          </a:p>
          <a:p>
            <a:pPr marL="274320" indent="-274320">
              <a:lnSpc>
                <a:spcPct val="90000"/>
              </a:lnSpc>
              <a:buNone/>
              <a:defRPr/>
            </a:pPr>
            <a:r>
              <a:rPr lang="hr-HR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Ciljeve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Namjenu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Nositelje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Način realizacije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Vremenik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Detaljan troškovnik  </a:t>
            </a:r>
          </a:p>
          <a:p>
            <a:pPr marL="274320" indent="-274320">
              <a:lnSpc>
                <a:spcPct val="90000"/>
              </a:lnSpc>
              <a:buFontTx/>
              <a:buChar char="-"/>
              <a:defRPr/>
            </a:pPr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Način vrjednovanja</a:t>
            </a:r>
          </a:p>
          <a:p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1500166" cy="714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FIZIKA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85866"/>
          <a:ext cx="8858282" cy="35697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71607"/>
                <a:gridCol w="7286675"/>
              </a:tblGrid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tabLst>
                          <a:tab pos="2298700" algn="l"/>
                        </a:tabLst>
                      </a:pPr>
                      <a:r>
                        <a:rPr lang="hr-HR" sz="1200" b="0" dirty="0" smtClean="0"/>
                        <a:t>Produljivanje</a:t>
                      </a:r>
                      <a:r>
                        <a:rPr lang="hr-HR" sz="1200" b="0" baseline="0" dirty="0" smtClean="0"/>
                        <a:t> znanja iz fizike kroz rješavanje zadataka i problemskih zadataka. Poticanje natjecateljskog duha. Razvijati maštovitost, sposobnost kreativnog i kritičkog mišljenja te grafičkog komuniciranja. Usvajanje i prihvaćanje znanstvenog načina mišljenja. Usvojiti vještinu izlaganja mišljenja. Izgrađivati znanastveni jezik fizike. Razvijati postupnost i temeljitost u učenju, stvarati pozitivan odnos prema radu u grupi, poticati znatiželju i doživljaj zadovoljstva u učenju.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Corbel" pitchFamily="18" charset="0"/>
                        <a:cs typeface="Corbel" pitchFamily="18" charset="0"/>
                      </a:endParaRPr>
                    </a:p>
                  </a:txBody>
                  <a:tcPr/>
                </a:tc>
              </a:tr>
              <a:tr h="35883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7. i 8. razreda.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Domagoj Barešić, prof.</a:t>
                      </a:r>
                      <a:endParaRPr lang="hr-HR" sz="1200" dirty="0"/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Nastava u školi u učionici fizike</a:t>
                      </a:r>
                      <a:r>
                        <a:rPr lang="hr-HR" sz="1200" baseline="0" dirty="0" smtClean="0"/>
                        <a:t> uz korištenje tiskanih materijala te pribora za praktične radove iz fizike.</a:t>
                      </a:r>
                      <a:endParaRPr lang="hr-HR" sz="1200" dirty="0"/>
                    </a:p>
                  </a:txBody>
                  <a:tcPr/>
                </a:tc>
              </a:tr>
              <a:tr h="4210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Jedan sat tjedno 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Potrebna nabava pribora koji učenici moraju donijeti na natjecanja, cca. 2</a:t>
                      </a:r>
                      <a:r>
                        <a:rPr lang="hr-HR" sz="1200" baseline="0" dirty="0" smtClean="0"/>
                        <a:t>.</a:t>
                      </a:r>
                      <a:r>
                        <a:rPr lang="hr-HR" sz="1200" dirty="0" smtClean="0"/>
                        <a:t>500,00 – 3.000,00 kn.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Razgovorom, usmenim ispitivanjem</a:t>
                      </a:r>
                      <a:r>
                        <a:rPr lang="hr-HR" sz="1200" baseline="0" dirty="0" smtClean="0"/>
                        <a:t> i postignutim uspjehom na natjecanju.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269979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INFORMATIKA</a:t>
            </a:r>
            <a:endParaRPr lang="hr-HR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54510"/>
              </p:ext>
            </p:extLst>
          </p:nvPr>
        </p:nvGraphicFramePr>
        <p:xfrm>
          <a:off x="107950" y="1131888"/>
          <a:ext cx="8856538" cy="375366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83730"/>
                <a:gridCol w="7272808"/>
              </a:tblGrid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effectLst/>
                        </a:rPr>
                        <a:t>Razvijanje interesa za informatiku- programskom jeziku Logo/</a:t>
                      </a:r>
                      <a:r>
                        <a:rPr lang="hr-HR" sz="1200" b="0" kern="1200" dirty="0" err="1" smtClean="0">
                          <a:effectLst/>
                        </a:rPr>
                        <a:t>Python</a:t>
                      </a:r>
                      <a:r>
                        <a:rPr lang="hr-HR" sz="1200" b="0" kern="1200" dirty="0" smtClean="0">
                          <a:effectLst/>
                        </a:rPr>
                        <a:t>, razvijanje logičkog mišljenja i zaključivanja, analize i sinteze, te razvijanje natjecateljskog duha kod učenika. Razvoj digitalnih kompetencija i osnovne informatičke pismenosti. </a:t>
                      </a:r>
                      <a:endParaRPr lang="hr-HR" sz="1200" b="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>
                          <a:effectLst/>
                        </a:rPr>
                        <a:t>Priprema darovitih i zainteresiranih učenika za natjecanje iz informatike na svim razinama.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Učiteljice informatike, učenici 5.- 8. raz.</a:t>
                      </a:r>
                      <a:endParaRPr lang="hr-HR" sz="1200" dirty="0"/>
                    </a:p>
                  </a:txBody>
                  <a:tcPr/>
                </a:tc>
              </a:tr>
              <a:tr h="72938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Putem nastave u specijaliziranoj učionici, samostalan rad na računalu, samostalan rad učenika kod kuće ,timski rad, rad u paru.</a:t>
                      </a:r>
                      <a:endParaRPr lang="hr-HR" sz="1200" dirty="0"/>
                    </a:p>
                  </a:txBody>
                  <a:tcPr/>
                </a:tc>
              </a:tr>
              <a:tr h="43682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35-70 sati godišnje, 1-2 sata tjedno.</a:t>
                      </a:r>
                      <a:endParaRPr lang="hr-HR" sz="1200" dirty="0"/>
                    </a:p>
                  </a:txBody>
                  <a:tcPr/>
                </a:tc>
              </a:tr>
              <a:tr h="43762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Papir za printer.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Uspoređivanje i analiza rezultata rada, te prezentacija radova drugim učenicima, </a:t>
                      </a:r>
                      <a:r>
                        <a:rPr lang="hr-HR" sz="1200" kern="1200" dirty="0" err="1" smtClean="0">
                          <a:effectLst/>
                        </a:rPr>
                        <a:t>samovrednovanje</a:t>
                      </a:r>
                      <a:r>
                        <a:rPr lang="hr-HR" sz="1200" kern="1200" dirty="0" smtClean="0">
                          <a:effectLst/>
                        </a:rPr>
                        <a:t> učenika i uspjeh na natjecanjima.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032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4194473" cy="5983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DOPUNSKA NASTAVA</a:t>
            </a:r>
            <a:endParaRPr lang="hr-H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HRVATSKI </a:t>
            </a:r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JEZIK (1. - 4. razreda) </a:t>
            </a:r>
          </a:p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HRVATSKI JEZIK (5. – 8. razreda)</a:t>
            </a:r>
          </a:p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MATEMATIKA (1. – 4. razreda)</a:t>
            </a:r>
          </a:p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MATEMATIKA (5. – 8. razreda)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hr-H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KEMIJA </a:t>
            </a:r>
          </a:p>
          <a:p>
            <a:r>
              <a:rPr lang="hr-H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ENGLESKI </a:t>
            </a:r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JEZIK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hr-H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FIZIKA </a:t>
            </a:r>
          </a:p>
        </p:txBody>
      </p:sp>
    </p:spTree>
    <p:extLst>
      <p:ext uri="{BB962C8B-B14F-4D97-AF65-F5344CB8AC3E}">
        <p14:creationId xmlns:p14="http://schemas.microsoft.com/office/powerpoint/2010/main" val="2888464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72"/>
            <a:ext cx="5500694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HRVATSKI JEZIK (1. – 4. razreda)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071552"/>
          <a:ext cx="8858281" cy="394117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45"/>
              </a:tblGrid>
              <a:tr h="44796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Usvojiti pojmove koje učenici nisu usvojili ili pokazuju poteškoće u usvajanju, razumijevanju i njihovoj primjeni.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omoć u učenju i uspješno svladavanje temeljnih znanja iz hrvatskog jezika.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azvijati jezične vještine i sposobnost komunikacije.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oticanje samostalnosti, urednosti, točnosti i ustrajnosti u radu.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azvijati interes za čitanje, pisanje i govorno izražavanje </a:t>
                      </a:r>
                    </a:p>
                    <a:p>
                      <a:r>
                        <a:rPr lang="hr-HR" sz="1200" b="0" kern="1200" dirty="0" smtClean="0"/>
                        <a:t>Razvijanje pozitivnog stava prema jeziku, književnosti i kulturi.</a:t>
                      </a:r>
                      <a:endParaRPr lang="hr-HR" sz="1200" b="0" dirty="0"/>
                    </a:p>
                  </a:txBody>
                  <a:tcPr/>
                </a:tc>
              </a:tr>
              <a:tr h="44796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Pomoć učenicima koji rade po prilagođenom-individualiziranom programu te ostalim učenicima prema potrebi u svladavanju temeljnih znanja.</a:t>
                      </a:r>
                      <a:r>
                        <a:rPr lang="hr-HR" sz="1200" kern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36167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</a:t>
                      </a:r>
                      <a:r>
                        <a:rPr lang="hr-HR" sz="1200" baseline="0" dirty="0" smtClean="0"/>
                        <a:t> učitelji.</a:t>
                      </a:r>
                      <a:endParaRPr lang="hr-HR" sz="1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Individualni rad, rad u paru i rad u grupi; rješavanje zadataka s listića i učenje kroz igru,</a:t>
                      </a:r>
                      <a:r>
                        <a:rPr lang="hr-HR" sz="1200" kern="1200" baseline="0" dirty="0" smtClean="0"/>
                        <a:t> suradnja s defektologinjom.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Tijekom cijele školske godine 2019./2020., 1 sat tjedno. Svaki drugi tjedan tijekom školske godine2019./2020.</a:t>
                      </a:r>
                      <a:endParaRPr lang="hr-HR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Papir za fotokopiranje i troškovi kopiranja.</a:t>
                      </a:r>
                      <a:endParaRPr lang="hr-HR" sz="1200" dirty="0"/>
                    </a:p>
                  </a:txBody>
                  <a:tcPr/>
                </a:tc>
              </a:tr>
              <a:tr h="77319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Individualno praćenje napredovanja učenika i vrednovanje rada prema ostvarenosti ciljeva i zadataka te odnosa prema radu, primjena usvojenog znanja u redovnoj nastavi i svakodnevnom životu, korištenje rezultata napredovanja za individualne razgovore s roditeljima, kontinuirano i individualno praćenje napretka svakog učenika (evidencijske liste-e-imenik), usmena i pismena provjera znanja.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500694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HRVATSKI JEZIK (5. – 8. razreda)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357304"/>
          <a:ext cx="8929718" cy="364104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04"/>
                <a:gridCol w="7358114"/>
              </a:tblGrid>
              <a:tr h="4993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Ovladavanje nastavnim sadržajima koji su propisani nastavnim programom.</a:t>
                      </a:r>
                      <a:r>
                        <a:rPr lang="hr-HR" sz="1200" b="0" kern="1200" baseline="0" dirty="0" smtClean="0"/>
                        <a:t> O</a:t>
                      </a:r>
                      <a:r>
                        <a:rPr lang="hr-HR" sz="1200" b="0" kern="1200" dirty="0" smtClean="0"/>
                        <a:t>sposobljavanje za samostalan rad.</a:t>
                      </a:r>
                      <a:r>
                        <a:rPr lang="hr-HR" sz="1200" b="0" kern="1200" baseline="0" dirty="0" smtClean="0"/>
                        <a:t> M</a:t>
                      </a:r>
                      <a:r>
                        <a:rPr lang="hr-HR" sz="1200" b="0" kern="1200" dirty="0" smtClean="0"/>
                        <a:t>otiviranje učenika za redovitije učenje.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pozitivne slike o sebi.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Namijenjena je učenicima kojima je potrebna pomoć u svladavanju nastavnog programa kako bi postigli što bolji uspjeh.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80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Učitelji Hrvatskoga jezika.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68732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Realizacija kroz ponavljanje već obrađenog gradiva, dodatni materijali,</a:t>
                      </a:r>
                      <a:r>
                        <a:rPr lang="hr-HR" sz="1200" kern="1200" baseline="0" dirty="0" smtClean="0"/>
                        <a:t> r</a:t>
                      </a:r>
                      <a:r>
                        <a:rPr lang="hr-HR" sz="1200" kern="1200" dirty="0" smtClean="0"/>
                        <a:t>ješavanje usmenih i pismenih zadataka,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razgovor i individualni pristup,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rad u manjoj skupini,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rad kroz igru</a:t>
                      </a:r>
                      <a:r>
                        <a:rPr lang="hr-HR" sz="1200" kern="1200" baseline="0" dirty="0" smtClean="0"/>
                        <a:t> i </a:t>
                      </a:r>
                      <a:r>
                        <a:rPr lang="hr-HR" sz="1200" kern="1200" dirty="0" smtClean="0"/>
                        <a:t>dodatni materijali.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 (35 sati).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993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Papiri, bilježnice, dodatni materijali...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993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Početno i završno praćenje dostignuća učenika.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286380" cy="6429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MATEMATIKA (1. – 4. razreda)</a:t>
            </a:r>
            <a:endParaRPr lang="hr-H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071552"/>
          <a:ext cx="8858312" cy="38890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4512"/>
                <a:gridCol w="7143800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Pomoć u učenju i uspješno svladavanje temeljnih znanja iz matematike.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rilagođavanje nastavnih sadržaja.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samopouzdanja kod djece.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oticanje samostalnosti u radu.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navika redovitog učenja i vježbanja. Osposobljavanje učenika za samostalno rješavanje zadataka, razvijanje matematičke pismenosti.</a:t>
                      </a:r>
                      <a:endParaRPr lang="hr-HR" sz="1200" b="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Pomoć učenicima koji rade po prilagođenom-individualiziranom programu te ostalim učenicima </a:t>
                      </a:r>
                      <a:r>
                        <a:rPr lang="hr-HR" sz="1200" kern="1200" dirty="0" smtClean="0"/>
                        <a:t>koji teže savladavaju planirane sadržaje zbog slabijih sposobnosti, slabije koncentracije ili odsutnosti zbog bolesti.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/>
                    </a:p>
                  </a:txBody>
                  <a:tcPr/>
                </a:tc>
              </a:tr>
              <a:tr h="3829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 učitelji.</a:t>
                      </a:r>
                      <a:endParaRPr lang="hr-HR" sz="1200" dirty="0"/>
                    </a:p>
                  </a:txBody>
                  <a:tcPr/>
                </a:tc>
              </a:tr>
              <a:tr h="59798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Program se realizira kroz satove dodatne nastave, uz uporabu svih aktivnih oblika i metoda rada i suradnju s defektologinjom, po potrebi.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Individualni rad, rad u paru i rad u grupi; rješavanje zadataka s listića.</a:t>
                      </a:r>
                      <a:endParaRPr lang="hr-HR" sz="1200" dirty="0"/>
                    </a:p>
                  </a:txBody>
                  <a:tcPr/>
                </a:tc>
              </a:tr>
              <a:tr h="4021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1 školski sat svaki drugi tjedan tijekom šk.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029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Papir za fotokopiranje i troškovi kopiranja.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Individualno praćenje napredovanja učenika i vrednovanje rada prema ostvarenosti ciljeva i zadataka te odnosa prema radu, primjena usvojenog znanja u redovnoj nastavi i svakodnevnom životu, korištenje rezultata napredovanja za individualne razgovore s roditeljima, kontinuirano i individualno praćenje napretka svakog učenika (evidencijske liste</a:t>
                      </a:r>
                      <a:r>
                        <a:rPr lang="hr-HR" sz="1200" kern="1200" baseline="0" dirty="0" smtClean="0"/>
                        <a:t> , </a:t>
                      </a:r>
                      <a:r>
                        <a:rPr lang="hr-HR" sz="1200" kern="1200" dirty="0" smtClean="0"/>
                        <a:t>e-imenik), usmena i pismena provjera znanja.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357818" cy="71438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MATEMATIKA (5. – 8. razreda)</a:t>
            </a:r>
            <a:endParaRPr lang="hr-H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304"/>
          <a:ext cx="8858282" cy="3543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7359"/>
                <a:gridCol w="7000923"/>
              </a:tblGrid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Pomoć u učenju i uspješno svladavanje temeljnih znanja iz matematike.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rilagođavanje nastavnih sadržaja.</a:t>
                      </a:r>
                      <a:r>
                        <a:rPr lang="hr-HR" sz="1200" b="0" kern="1200" baseline="0" dirty="0" smtClean="0"/>
                        <a:t> </a:t>
                      </a:r>
                      <a:endParaRPr lang="hr-HR" sz="1200" b="0" dirty="0"/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Pomoć učenicima koji rade po prilagođenom-individualiziranom programu te ostalim učenicima </a:t>
                      </a:r>
                      <a:r>
                        <a:rPr lang="hr-HR" sz="1200" kern="1200" dirty="0" smtClean="0"/>
                        <a:t>koji teže savladavaju planirane sadržaje.</a:t>
                      </a:r>
                    </a:p>
                  </a:txBody>
                  <a:tcPr/>
                </a:tc>
              </a:tr>
              <a:tr h="46945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Emir Agić, prof., Antonio Supičić, prof.</a:t>
                      </a:r>
                      <a:r>
                        <a:rPr lang="hr-HR" sz="1200" baseline="0" dirty="0" smtClean="0"/>
                        <a:t>, Jure Spahija, mag. oec.</a:t>
                      </a:r>
                      <a:endParaRPr lang="hr-HR" sz="1200" dirty="0" smtClean="0">
                        <a:latin typeface="+mn-lt"/>
                      </a:endParaRPr>
                    </a:p>
                  </a:txBody>
                  <a:tcPr/>
                </a:tc>
              </a:tr>
              <a:tr h="48986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Vježbanje zadataka.</a:t>
                      </a:r>
                      <a:endParaRPr lang="hr-HR" sz="1200" dirty="0"/>
                    </a:p>
                  </a:txBody>
                  <a:tcPr/>
                </a:tc>
              </a:tr>
              <a:tr h="4108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3122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Potrošni</a:t>
                      </a:r>
                      <a:r>
                        <a:rPr lang="hr-HR" sz="1200" baseline="0" dirty="0" smtClean="0"/>
                        <a:t> materijal, cca. 1000,00 kn.</a:t>
                      </a:r>
                      <a:endParaRPr lang="hr-HR" sz="1200" dirty="0"/>
                    </a:p>
                  </a:txBody>
                  <a:tcPr/>
                </a:tc>
              </a:tr>
              <a:tr h="5510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Pismene i usmene provjere znanja.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1643042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FIZIKA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6133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4482"/>
                <a:gridCol w="7143799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Pomoć učenicima u svladavanju ishoda učenja.</a:t>
                      </a:r>
                      <a:endParaRPr lang="hr-HR" sz="1200" b="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7. i 8. razreda.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Domagoj Barešić, učitelj fizike.</a:t>
                      </a:r>
                      <a:endParaRPr lang="hr-HR" sz="1200" dirty="0"/>
                    </a:p>
                  </a:txBody>
                  <a:tcPr/>
                </a:tc>
              </a:tr>
              <a:tr h="672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Usmeno i pismeno uvježbavanje</a:t>
                      </a:r>
                      <a:r>
                        <a:rPr lang="hr-HR" sz="1200" baseline="0" dirty="0" smtClean="0"/>
                        <a:t> gradiva.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</a:t>
                      </a:r>
                      <a:r>
                        <a:rPr lang="hr-HR" sz="1200" baseline="0" dirty="0" smtClean="0"/>
                        <a:t> nastavne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Potrošni materijal,</a:t>
                      </a:r>
                      <a:r>
                        <a:rPr lang="hr-HR" sz="1200" baseline="0" dirty="0" smtClean="0"/>
                        <a:t> cca. 1000,00 kn.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Pismena i usmena</a:t>
                      </a:r>
                      <a:r>
                        <a:rPr lang="hr-HR" sz="1200" baseline="0" dirty="0" smtClean="0"/>
                        <a:t> provjera znanja.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8"/>
            <a:ext cx="2928926" cy="64294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ENGLESKI JEZIK</a:t>
            </a:r>
            <a:endParaRPr lang="hr-HR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8244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85920"/>
                <a:gridCol w="7072361"/>
              </a:tblGrid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Pomoći učenicima u savladavanju temeljnih znanja i vještina.</a:t>
                      </a:r>
                      <a:endParaRPr lang="hr-HR" sz="1200" b="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Učenici od 1. do 8. razreda (prema zaduženjima za šk.god 2019./ 2020.)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Učiteljice Engleskog jezika (prema zaduženjima za šk.god 2019./ 2020.)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Nastava u školi prema zaduženjima za šk.god 2019./ 2020.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Tijekom školske godine.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Papir i toner za fotokopiranje.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Pratiti rad i postignuća učenika.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72"/>
            <a:ext cx="6572264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r-H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IZVANNASTAVNE AKTIVNOSTI</a:t>
            </a:r>
            <a:endParaRPr lang="hr-HR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707654"/>
            <a:ext cx="4038600" cy="3394472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RECITATORI</a:t>
            </a: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GLAZBENA </a:t>
            </a:r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RADIONICA</a:t>
            </a:r>
            <a:endParaRPr lang="hr-H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UČENIČKA ZADRUGA ARBANASI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LITERARNA SKUPINA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PJEVAČKI ZBOR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LIKOVNA RADIONICA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CRVENI KRIŽ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RITMIKA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RUKOMET, ODBOJKA, KOŠARKA I NOGOMET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124" y="1749028"/>
            <a:ext cx="4181476" cy="3251614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NOVINARSKA </a:t>
            </a:r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SKUPINA</a:t>
            </a: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FONTANA – ŠKOLSKI LIST</a:t>
            </a: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KLUB MLADIH TEHNIČARA 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MALI MATEMATIČARI - ABAKUS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MALA FILOZOFIJA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SPORTSKA SEKCIJA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hr-H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ŠKOLSKO PLANINARSKA </a:t>
            </a:r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SEKCIJA</a:t>
            </a:r>
            <a:endParaRPr lang="hr-H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RAZNE HUMANITARNE AKCIJE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ROBOTIKA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425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071552"/>
            <a:ext cx="7042164" cy="11082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 smtClean="0"/>
              <a:t>OSOBNA KARTA OŠ KRUNE KRSTIĆA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655520"/>
            <a:ext cx="8246071" cy="32068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1035" y="2387084"/>
            <a:ext cx="4001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hlinkClick r:id="rId2" action="ppaction://hlinkfile"/>
              </a:rPr>
              <a:t>OSOBNA KARTA OŠ KRUNE KRSTIĆA.docx</a:t>
            </a:r>
            <a:endParaRPr lang="hr-HR" dirty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285984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RECITATORI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27065"/>
              </p:ext>
            </p:extLst>
          </p:nvPr>
        </p:nvGraphicFramePr>
        <p:xfrm>
          <a:off x="142875" y="1214438"/>
          <a:ext cx="8551864" cy="3820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00167"/>
                <a:gridCol w="7051697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hr-HR" sz="1200" b="0" dirty="0" smtClean="0"/>
                        <a:t>Razvijati svijest o potrebi njegovanja hrvatskoga jezika.</a:t>
                      </a:r>
                      <a:r>
                        <a:rPr lang="hr-HR" sz="1200" b="0" baseline="0" dirty="0" smtClean="0"/>
                        <a:t> O</a:t>
                      </a:r>
                      <a:r>
                        <a:rPr lang="hr-HR" sz="1200" b="0" dirty="0" smtClean="0"/>
                        <a:t>vladati vrednotama govornog jezika.</a:t>
                      </a:r>
                      <a:r>
                        <a:rPr lang="hr-HR" sz="1200" b="0" baseline="0" dirty="0" smtClean="0"/>
                        <a:t> R</a:t>
                      </a:r>
                      <a:r>
                        <a:rPr lang="hr-HR" sz="1200" b="0" dirty="0" smtClean="0"/>
                        <a:t>azvijati sklonost prema interpretativnom čitanju , razvijanje kulture čitanja.</a:t>
                      </a:r>
                      <a:r>
                        <a:rPr lang="hr-HR" sz="1200" b="0" baseline="0" dirty="0" smtClean="0"/>
                        <a:t> R</a:t>
                      </a:r>
                      <a:r>
                        <a:rPr lang="hr-HR" sz="1200" b="0" dirty="0" smtClean="0"/>
                        <a:t>azvijati i poticati želju za lijepim kazivanjem stihova.</a:t>
                      </a:r>
                      <a:r>
                        <a:rPr lang="hr-HR" sz="1200" b="0" baseline="0" dirty="0" smtClean="0"/>
                        <a:t> O</a:t>
                      </a:r>
                      <a:r>
                        <a:rPr lang="hr-HR" sz="1200" b="0" dirty="0" smtClean="0"/>
                        <a:t>sposobljavanje učenika za umijeće pojedinačnog scenskog kazivanja.</a:t>
                      </a:r>
                      <a:r>
                        <a:rPr lang="hr-HR" sz="1200" b="0" baseline="0" dirty="0" smtClean="0"/>
                        <a:t> R</a:t>
                      </a:r>
                      <a:r>
                        <a:rPr lang="hr-HR" sz="1200" b="0" dirty="0" smtClean="0"/>
                        <a:t>azvijati estetsku komponentu učenikove ličnosti.</a:t>
                      </a:r>
                      <a:r>
                        <a:rPr lang="hr-HR" sz="1200" b="0" baseline="0" dirty="0" smtClean="0"/>
                        <a:t> I</a:t>
                      </a:r>
                      <a:r>
                        <a:rPr lang="hr-HR" sz="1200" b="0" dirty="0" smtClean="0"/>
                        <a:t>sticatu ljepotu i snagu hrvatskoga jezika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Sudjelovati na školskim priredbama povodom Dana kruha, Božića, Dana škole, Dana izvannastavnih aktivnosti, sudjelovati na Lidranu.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Slanje učeničkih radova za dječje časopise Smib, Radost i školski list Cvrčak.</a:t>
                      </a:r>
                      <a:endParaRPr lang="hr-HR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Učiteljice:  Marina Bajlo, Dolores Vipotnik</a:t>
                      </a:r>
                      <a:r>
                        <a:rPr lang="hr-HR" sz="1200" baseline="0" dirty="0" smtClean="0"/>
                        <a:t> i Ivana Gobin.</a:t>
                      </a:r>
                      <a:endParaRPr lang="hr-HR" sz="1200" dirty="0"/>
                    </a:p>
                  </a:txBody>
                  <a:tcPr/>
                </a:tc>
              </a:tr>
              <a:tr h="4435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Učenjem kroz igru,</a:t>
                      </a:r>
                      <a:r>
                        <a:rPr lang="hr-HR" sz="1200" baseline="0" dirty="0" smtClean="0"/>
                        <a:t> metodom čitanja, individualnim pristupom i razgovorom.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Jednom tjedno tijekom školske godine 2019./2020.</a:t>
                      </a:r>
                      <a:r>
                        <a:rPr lang="hr-HR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35 sati tijekom školske godine.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500,00 kn za nabavku hamer papira,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izradu panoa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Razgovorom,</a:t>
                      </a:r>
                      <a:r>
                        <a:rPr lang="hr-HR" sz="1200" baseline="0" dirty="0" smtClean="0"/>
                        <a:t> postignutim rezultatima na Lidranu.</a:t>
                      </a:r>
                      <a:r>
                        <a:rPr lang="hr-HR" sz="1200" kern="1200" dirty="0" smtClean="0"/>
                        <a:t> Praćenje rada pojedinog člana tijekom školske godine. Nagrada uspješnima je sudjelovanje na završnoj svečanosti povodom Dana škole.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143372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GLAZBENA RADIONICA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285866"/>
          <a:ext cx="8786843" cy="35048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0448"/>
                <a:gridCol w="6936395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Razvijati izražajno i glasno pjevanje i recitiranje, zborsko pjevanje.</a:t>
                      </a:r>
                      <a:r>
                        <a:rPr lang="hr-HR" sz="1200" b="0" baseline="0" dirty="0" smtClean="0"/>
                        <a:t> Primati poetske tekstove u cjelini i pojedine pjesničke slike primjerene učeniku. Razvijati scenske sposobnosti, korištenje tehničkih pomagala (mikrofon) i korištenje glazbenih instrumenata.</a:t>
                      </a:r>
                      <a:endParaRPr lang="hr-HR" sz="1200" b="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Nastupanje na priredbama unutar škole (Dani kruha, Dan škole, Božićna</a:t>
                      </a:r>
                      <a:r>
                        <a:rPr lang="hr-HR" sz="1200" baseline="0" dirty="0" smtClean="0"/>
                        <a:t> priredba, Dan izvannastavnih aktivnosti).</a:t>
                      </a:r>
                      <a:endParaRPr lang="hr-HR" sz="1200" dirty="0"/>
                    </a:p>
                  </a:txBody>
                  <a:tcPr/>
                </a:tc>
              </a:tr>
              <a:tr h="432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 Goran Ćuk.</a:t>
                      </a:r>
                      <a:endParaRPr lang="hr-HR" sz="1200" dirty="0"/>
                    </a:p>
                  </a:txBody>
                  <a:tcPr/>
                </a:tc>
              </a:tr>
              <a:tr h="6473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Učenjem kroz igru,</a:t>
                      </a:r>
                      <a:r>
                        <a:rPr lang="hr-HR" sz="1200" baseline="0" dirty="0" smtClean="0"/>
                        <a:t> individualnim pristupom, rad u skupinama.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Jedan sat tjedno 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2938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Opisno praćenje rezultata</a:t>
                      </a:r>
                      <a:r>
                        <a:rPr lang="hr-HR" sz="1200" baseline="0" dirty="0" smtClean="0"/>
                        <a:t> i aktivnosti.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857488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PJEVAČKI ZBOR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69922"/>
              </p:ext>
            </p:extLst>
          </p:nvPr>
        </p:nvGraphicFramePr>
        <p:xfrm>
          <a:off x="142874" y="1214438"/>
          <a:ext cx="8858281" cy="36509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7358"/>
                <a:gridCol w="7000923"/>
              </a:tblGrid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Razvijanje</a:t>
                      </a:r>
                      <a:r>
                        <a:rPr lang="hr-HR" sz="1200" b="0" baseline="0" dirty="0" smtClean="0"/>
                        <a:t> čistoće intonacije i ritma te širenje opsega glasa. Upoznavanje s glazbenog opusa hrvatskih autora. Upoznavanje glazbene literature drugih kultura. Razvijanje glazbene estetike.</a:t>
                      </a:r>
                      <a:endParaRPr lang="hr-HR" sz="1200" b="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Obogaćivanje školskog kulturnog programa i školskih priredbi.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od 2. do 8. razreda,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učiteljica glazbene kulture</a:t>
                      </a:r>
                      <a:r>
                        <a:rPr lang="hr-HR" sz="1200" baseline="0" dirty="0" smtClean="0"/>
                        <a:t> I UČITELJICA Kristina </a:t>
                      </a:r>
                      <a:r>
                        <a:rPr lang="hr-HR" sz="1200" baseline="0" dirty="0" err="1" smtClean="0"/>
                        <a:t>Ivosić</a:t>
                      </a:r>
                      <a:r>
                        <a:rPr lang="hr-HR" sz="1200" baseline="0" dirty="0" smtClean="0"/>
                        <a:t>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Zajedničke probe.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cijele školske</a:t>
                      </a:r>
                      <a:r>
                        <a:rPr lang="hr-HR" sz="1200" baseline="0" dirty="0" smtClean="0"/>
                        <a:t> godine po tjednom rasporedu.</a:t>
                      </a:r>
                      <a:endParaRPr lang="hr-HR" sz="1200" dirty="0"/>
                    </a:p>
                  </a:txBody>
                  <a:tcPr/>
                </a:tc>
              </a:tr>
              <a:tr h="36739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5408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Samovrednovanje zasnovano</a:t>
                      </a:r>
                      <a:r>
                        <a:rPr lang="hr-HR" sz="1200" baseline="0" dirty="0" smtClean="0"/>
                        <a:t> na nastupima.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1714480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RITMIKA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786843" cy="35840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15237"/>
              </a:tblGrid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Cjelovito doživljavanje glazbe i spontano izražavanje osjećaja uporabom pokreta, uočavanje ljepote i funkcionalnosti pokreta i povećanje motivacije za vježbanjem,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kreativnosti, pozitivnog odnosa prema radu (aktivnost, inicijativnost, samostalnost, suradnja, timski rad, originalnost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u izražavanju).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Vježbanjem uz glazbu razvijati stvaralaštvo, ritmičnost,dinamičnost, harmoničnost, ljepotu i izražajnost pokreta, te pravilno držanje tijela. Razvijanje pozitivnih crta ličnosti i smanjenje anksioznosti.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073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Učiteljica Marija Šimunić.</a:t>
                      </a:r>
                      <a:endParaRPr lang="hr-HR" sz="12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Rad pojedinačno, u parovima, u skupinama, korištenje različitih rekvizita (trake, lopte,vijače, obruči...), gost u nastavi (gimnastičarka, plesačica…),igre i ples.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Jednom tjedno tijekom šk. godine 2019./2020.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1000,00 kn (izrada kostima, scenografija).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Individualno praćenje učenika,rad u skupini, vrednovanje rada prema ostvarenosti cilja te odnosa prema radu, primjena znanja u redovnoj nastavi i životu.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643306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DRAMSKA SKUPINA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071552"/>
          <a:ext cx="8858281" cy="39786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36"/>
                <a:gridCol w="7286645"/>
              </a:tblGrid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Poticati razumijevanje dramskog izričaja, razvijati vještine potrebne za dramsko izražavanje, poticati i razvijati zajedništvo, kreativnost i dramsku nadarenost.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azvijati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sposobnost dramske improvizacije i identifikacije.</a:t>
                      </a:r>
                    </a:p>
                    <a:p>
                      <a:pPr fontAlgn="base"/>
                      <a:r>
                        <a:rPr lang="hr-HR" sz="1200" b="0" kern="1200" dirty="0" smtClean="0"/>
                        <a:t>Razvijanje sposobnosti izražajnog čitanja, govorenja, glume i dječje igre.</a:t>
                      </a:r>
                    </a:p>
                    <a:p>
                      <a:pPr fontAlgn="base"/>
                      <a:r>
                        <a:rPr lang="hr-HR" sz="1200" b="0" kern="1200" dirty="0" smtClean="0"/>
                        <a:t>Bogatiti rječnik. Poticati kulturu čitanja i ljubav prema hrvatskom jeziku.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hr-HR" sz="1200" kern="1200" dirty="0" smtClean="0"/>
                        <a:t>Prikazati roditeljima, užoj i široj zajednici ovaj oblik učeničkog stvaralaštva.</a:t>
                      </a:r>
                    </a:p>
                    <a:p>
                      <a:pPr fontAlgn="base"/>
                      <a:r>
                        <a:rPr lang="hr-HR" sz="1200" kern="1200" dirty="0" smtClean="0"/>
                        <a:t>Nastupanje na školskim priredbama ( Dani kruha, Božićna priredba, Dan škole).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Dramskim stvaralaštvom pratiti važne datume i zanimljive događaje u školi i užoj mjesnoj sredini, sudjelovanje na Lidranu.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29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</a:t>
                      </a:r>
                      <a:r>
                        <a:rPr lang="hr-HR" sz="1200" baseline="0" dirty="0" smtClean="0"/>
                        <a:t> Sendi Bašić, Ivana Pamuković Vulić i Hana Bajlo.</a:t>
                      </a:r>
                      <a:endParaRPr lang="hr-HR" sz="1200" dirty="0"/>
                    </a:p>
                  </a:txBody>
                  <a:tcPr/>
                </a:tc>
              </a:tr>
              <a:tr h="6279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Metodom čitanja, razgovora i učenjem kroz igru.</a:t>
                      </a:r>
                    </a:p>
                    <a:p>
                      <a:r>
                        <a:rPr lang="hr-HR" sz="1200" kern="1200" dirty="0" smtClean="0"/>
                        <a:t>Čitalačke i scenske probe.</a:t>
                      </a:r>
                      <a:endParaRPr lang="hr-HR" sz="1200" dirty="0"/>
                    </a:p>
                  </a:txBody>
                  <a:tcPr/>
                </a:tc>
              </a:tr>
              <a:tr h="37222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Jedan sat tjedno 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Potrošni materijal za nastupe, 1000,00</a:t>
                      </a:r>
                      <a:r>
                        <a:rPr lang="hr-HR" sz="1200" kern="1200" baseline="0" dirty="0" smtClean="0"/>
                        <a:t> kn za izradu kostima i scenografije.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hr-HR" sz="1200" kern="1200" dirty="0" smtClean="0"/>
                        <a:t>Pismeno praćenje napredovanja učenika.</a:t>
                      </a:r>
                    </a:p>
                    <a:p>
                      <a:pPr fontAlgn="base"/>
                      <a:r>
                        <a:rPr lang="hr-HR" sz="1200" kern="1200" dirty="0" smtClean="0"/>
                        <a:t>Sudjelovanje na priredbama.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Izražavanje kritika u svrhu poboljšanja kvalitete rada. Individualno praćenje učenika, rad u skupini, vrednovanje rada prema ostvarenosti cilja te odnosa prema radu, primjena znanja u redovnoj nastavi i životu.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857620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LIKOVNA RADIONICA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8" y="1143000"/>
          <a:ext cx="8929718" cy="37140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4480"/>
                <a:gridCol w="7215238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Razumijevanje i primjena likovnih tehnika i sredstava,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poticanje mašte i razvijanje dječje kreativnosti,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razvijanje pozitivnog odnosa prema radu (samostalnost, dosljednost, njegovati međusobnu komunikaciju i suradnju u radu..).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Poticanje mašte, likovnog stvaralaštva, uvježbavanje praktičkih sposobnosti, zadovoljiti potrebe učenika za kreativnim stvaralaštvom; poticanje estetskih vrijednosti.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291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Razvijati likovnu izražajnost i maštovitost,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sudjelovanje u različitim aktivnostima škole.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 Vesna Hromić, Snježana</a:t>
                      </a:r>
                      <a:r>
                        <a:rPr lang="hr-HR" sz="1200" baseline="0" dirty="0" smtClean="0"/>
                        <a:t> Jezidžić i učenička zadruga.</a:t>
                      </a:r>
                      <a:endParaRPr lang="hr-HR" sz="12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Različiti oblici i načini rada.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1 tjedno tijekom šk. god. 2019./2020. (35 sati tijekom školske godine ).</a:t>
                      </a:r>
                      <a:endParaRPr lang="hr-HR" sz="1200" dirty="0"/>
                    </a:p>
                  </a:txBody>
                  <a:tcPr/>
                </a:tc>
              </a:tr>
              <a:tr h="42938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Troškovi za različiti likovni i potrošni materijal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potreban za izradu ukrasa i čestitki...</a:t>
                      </a:r>
                      <a:r>
                        <a:rPr lang="hr-HR" sz="1200" kern="1200" baseline="0" dirty="0" smtClean="0"/>
                        <a:t> 200,00kn.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Pisano praćenje zainteresiranosti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učenika,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vrednovanje zalaganja i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suradništva,</a:t>
                      </a:r>
                      <a:r>
                        <a:rPr lang="hr-HR" sz="1200" kern="1200" baseline="0" dirty="0" smtClean="0"/>
                        <a:t> </a:t>
                      </a:r>
                      <a:r>
                        <a:rPr lang="hr-HR" sz="1200" kern="1200" dirty="0" smtClean="0"/>
                        <a:t>prezentacija likovnih radova – u i izvan škole.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143372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NOVINARSKA SKUPINA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2" y="1214438"/>
          <a:ext cx="8786843" cy="35647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15237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Stjecanje novinarskog umijeća.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kritičkog stava i mišljenja, poticanje na kreativnost i slobodu izražavanja.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sposobnosti pisanog i usmenog izražavanja.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suradničkog duha među učenicima.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oticanje na čitanje, pisanje i razmišljanje. 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Novinarska skupina namijenjena je učenicima 5. - 8. razreda koji pokazuju interes za novinarsko stvaralaštvo, žele razvijati svoj talent, sudjelovati u nastajanju školskog lista Fontane te se međusobno družiti i širiti svoje interese.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29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Učiteljice Hrvatskog jezika Dina Milat</a:t>
                      </a:r>
                      <a:r>
                        <a:rPr lang="hr-HR" sz="1200" kern="1200" baseline="0" dirty="0" smtClean="0"/>
                        <a:t> i Maja Kresović</a:t>
                      </a:r>
                      <a:r>
                        <a:rPr lang="hr-HR" sz="1200" kern="1200" dirty="0" smtClean="0"/>
                        <a:t>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585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Donošenje plana i programa rada,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odjela zaduženja s obzirom na tematiku,</a:t>
                      </a:r>
                      <a:r>
                        <a:rPr lang="hr-HR" sz="1200" kern="1200" baseline="0" dirty="0" smtClean="0"/>
                        <a:t> r</a:t>
                      </a:r>
                      <a:r>
                        <a:rPr lang="hr-HR" sz="1200" kern="1200" dirty="0" smtClean="0"/>
                        <a:t>ad na realizaciji zadanih novinarskih tema (posjeti, istraživanja, intervjui…).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isanje i oblikovanje novinarskih tekstova.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raćenje raznih aktivnosti u školi.</a:t>
                      </a:r>
                      <a:r>
                        <a:rPr lang="hr-HR" sz="1200" kern="1200" baseline="0" dirty="0" smtClean="0"/>
                        <a:t> R</a:t>
                      </a:r>
                      <a:r>
                        <a:rPr lang="hr-HR" sz="1200" kern="1200" dirty="0" smtClean="0"/>
                        <a:t>ad na realizaciji školskog lista.</a:t>
                      </a:r>
                      <a:r>
                        <a:rPr lang="hr-HR" sz="1200" kern="1200" baseline="0" dirty="0" smtClean="0"/>
                        <a:t> G</a:t>
                      </a:r>
                      <a:r>
                        <a:rPr lang="hr-HR" sz="1200" kern="1200" dirty="0" smtClean="0"/>
                        <a:t>rafičko oblikovanje školskog lista.</a:t>
                      </a:r>
                      <a:r>
                        <a:rPr lang="hr-HR" sz="1200" kern="1200" baseline="0" dirty="0" smtClean="0"/>
                        <a:t> S</a:t>
                      </a:r>
                      <a:r>
                        <a:rPr lang="hr-HR" sz="1200" kern="1200" dirty="0" smtClean="0"/>
                        <a:t>udjelovanje na smotri Lidrano.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85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 (35 sati).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Osobno zadovoljstvo učenika i učitelja.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143372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ŠKOLSKI LIST FONTANA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786843" cy="37133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15237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Stjecanje novinarskog umijeća.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kritičkog stava i mišljenja, poticanje na kreativnost i slobodu izražavanja.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sposobnosti pisanog i usmenog izražavanja.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suradničkog duha među učenicima.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oticanje na čitanje, pisanje i razmišljanje. 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4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Namijenjen je učenicima 1. - 8.r.</a:t>
                      </a:r>
                      <a:endParaRPr lang="hr-HR" sz="1200" dirty="0"/>
                    </a:p>
                  </a:txBody>
                  <a:tcPr/>
                </a:tc>
              </a:tr>
              <a:tr h="37005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Učiteljica Hrvatskog jezika,</a:t>
                      </a:r>
                      <a:r>
                        <a:rPr lang="hr-HR" sz="1200" kern="1200" baseline="0" dirty="0" smtClean="0"/>
                        <a:t> u</a:t>
                      </a:r>
                      <a:r>
                        <a:rPr lang="hr-HR" sz="1200" kern="1200" dirty="0" smtClean="0"/>
                        <a:t>čiteljica Tehničke kulture.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29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Donošenje plana i programa rada,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odjela zaduženja s obzirom na tematiku,</a:t>
                      </a:r>
                      <a:r>
                        <a:rPr lang="hr-HR" sz="1200" kern="1200" baseline="0" dirty="0" smtClean="0"/>
                        <a:t> r</a:t>
                      </a:r>
                      <a:r>
                        <a:rPr lang="hr-HR" sz="1200" kern="1200" dirty="0" smtClean="0"/>
                        <a:t>ad na realizaciji zadanih novinarskih tema (posjeti, istraživanja, intervjui…).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isanje i oblikovanje novinarskih tekstova.</a:t>
                      </a:r>
                      <a:r>
                        <a:rPr lang="hr-HR" sz="1200" kern="1200" baseline="0" dirty="0" smtClean="0"/>
                        <a:t> P</a:t>
                      </a:r>
                      <a:r>
                        <a:rPr lang="hr-HR" sz="1200" kern="1200" dirty="0" smtClean="0"/>
                        <a:t>raćenje raznih aktivnosti u školi.</a:t>
                      </a:r>
                      <a:r>
                        <a:rPr lang="hr-HR" sz="1200" kern="1200" baseline="0" dirty="0" smtClean="0"/>
                        <a:t> R</a:t>
                      </a:r>
                      <a:r>
                        <a:rPr lang="hr-HR" sz="1200" kern="1200" dirty="0" smtClean="0"/>
                        <a:t>ad na realizaciji školskog lista.</a:t>
                      </a:r>
                      <a:r>
                        <a:rPr lang="hr-HR" sz="1200" kern="1200" baseline="0" dirty="0" smtClean="0"/>
                        <a:t> G</a:t>
                      </a:r>
                      <a:r>
                        <a:rPr lang="hr-HR" sz="1200" kern="1200" dirty="0" smtClean="0"/>
                        <a:t>rafičko oblikovanje školskog lista.</a:t>
                      </a:r>
                      <a:r>
                        <a:rPr lang="hr-HR" sz="1200" kern="1200" baseline="0" dirty="0" smtClean="0"/>
                        <a:t> S</a:t>
                      </a:r>
                      <a:r>
                        <a:rPr lang="hr-HR" sz="1200" kern="1200" dirty="0" smtClean="0"/>
                        <a:t>udjelovanje na smotri Lidrano.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717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 (35 sati).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Tiskanje školskog lista, odlasci na natjecanja i smotre, troškovi rada na terenu (prijevoz), nepredviđeni troškovi prilikom grafičke izrade, cca. 15.000,00 kn.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314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Osobno zadovoljstvo učenika i učitelja.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643570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UČENIČKA ZADRUGA ARBANASI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786843" cy="34590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15237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b="0" kern="1200" dirty="0" smtClean="0"/>
                        <a:t>Razvoj sposobnosti, znanja i vještina kroz samostalni i suradnički, praktični i stvaralački rad.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razvijanje tehnološkog i poduzetničkog načina mišljenja učenika,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stjecanje i vježba primjene znanja,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oznavanje i njegovanje kulturne baštine sredine u kojoj učenici žive.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pozitivnog odnosa prema estetskim vrijednostima.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Motivacija učenika za stvaralaštvo kroz rad te njihova osposobljenost za prepoznavanje i primjenu  tvorevina u životnom okružju.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148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Kristina Ivosić, prof., učenici, učitelji, roditelji i vanjski suradnici.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724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kern="1200" dirty="0" smtClean="0"/>
                        <a:t>Djelatnost u više sekcija: maslinarstvo, voćarstvo i izrada proizvoda </a:t>
                      </a:r>
                    </a:p>
                    <a:p>
                      <a:pPr lvl="0"/>
                      <a:r>
                        <a:rPr lang="hr-HR" sz="1200" kern="1200" dirty="0" smtClean="0"/>
                        <a:t>radionice.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289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 (2 sata tjedno). 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171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Oko 8000,00 kn za potrebni materijal (izvori financija: Grad Zadar, sredstva od prodaje proizvoda,  donacije…).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576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Zalaganje učenika i njihovo aktivno sudjelovanje, osobno zadovoljstvo učenika, učitelja i roditelja.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786182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LITERARNA SKUPINA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143000"/>
          <a:ext cx="8858281" cy="378468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86675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b="0" kern="1200" dirty="0" smtClean="0"/>
                        <a:t>Razvijati ljubav prema hrvatskom jeziku.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azvijati kreativnost i maštovitost.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oticati književno stvaralaštvo na hrvatskom književnom jeziku te narječjima i dijalektima.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oticati na pravilan pravopis i pravogovor.</a:t>
                      </a:r>
                      <a:r>
                        <a:rPr lang="hr-HR" sz="1200" b="0" kern="1200" baseline="0" dirty="0" smtClean="0"/>
                        <a:t> S</a:t>
                      </a:r>
                      <a:r>
                        <a:rPr lang="hr-HR" sz="1200" b="0" kern="1200" dirty="0" smtClean="0"/>
                        <a:t>tvarati različite vrste književnih tekstova u skladu s pravilima sudjelovanje na književnim smotrama te predstavljanje učeničkih radova.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Namijenjena je darovitim i kreativnim učenicima koji žele razvijati ljubav prema hrvatskom jeziku te njegovati i razvijati književno stvaralaštvo i umjetnički duh.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223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Kristina Ivosić, prof., učenici.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Stvaranje umjetničkih tekstova.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Tijekom školske godine (35 sati).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Papir, olovke...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Osobno zadovoljstvo učenika i učitelja.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1071552"/>
            <a:ext cx="4684709" cy="12412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 smtClean="0"/>
              <a:t>RAZVOJNI PLAN ŠKOLE</a:t>
            </a:r>
            <a:endParaRPr lang="hr-HR" b="1" dirty="0"/>
          </a:p>
        </p:txBody>
      </p:sp>
      <p:sp>
        <p:nvSpPr>
          <p:cNvPr id="7" name="Rectangle 6"/>
          <p:cNvSpPr/>
          <p:nvPr/>
        </p:nvSpPr>
        <p:spPr>
          <a:xfrm>
            <a:off x="2071670" y="2571750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2" action="ppaction://hlinkfile"/>
              </a:rPr>
              <a:t>Razvojni plan škole za razdoblje 2019-2020.docx</a:t>
            </a:r>
            <a:endParaRPr lang="hr-HR" dirty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39221548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858148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RUKOMET, ODBOJKA, KOŠARKA I NOGOMET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85866"/>
          <a:ext cx="8858281" cy="35719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36"/>
                <a:gridCol w="7286645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Učenicima sa psihosomatskim predispozicijama</a:t>
                      </a:r>
                      <a:r>
                        <a:rPr lang="hr-HR" sz="1200" b="0" baseline="0" dirty="0" smtClean="0"/>
                        <a:t> omogućiti stjecanje motoričkih i teorijskih informacija, razvijanje natjecateljskog duha, suradnje sa sportskim klubovima i drugim školskim sportskim društvima.</a:t>
                      </a:r>
                      <a:endParaRPr lang="hr-HR" sz="1200" b="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Priprema za natjecanja, sudjelovanje</a:t>
                      </a:r>
                      <a:r>
                        <a:rPr lang="hr-HR" sz="1200" baseline="0" dirty="0" smtClean="0"/>
                        <a:t> na gradskoj, županijskoj, međužupanijskoj i državnoj razini.</a:t>
                      </a:r>
                      <a:endParaRPr lang="hr-HR" sz="1200" dirty="0"/>
                    </a:p>
                  </a:txBody>
                  <a:tcPr/>
                </a:tc>
              </a:tr>
              <a:tr h="43015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Albert Radovniković, Lucijan Ćurković</a:t>
                      </a:r>
                      <a:r>
                        <a:rPr lang="hr-HR" sz="1200" baseline="0" dirty="0" smtClean="0"/>
                        <a:t>, Karlo Lisica, učenici i organizatori natjecanja.</a:t>
                      </a:r>
                      <a:endParaRPr lang="hr-HR" sz="1200" dirty="0"/>
                    </a:p>
                  </a:txBody>
                  <a:tcPr/>
                </a:tc>
              </a:tr>
              <a:tr h="71665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Treninzi u školi, natjecanja školskih sportskih klubova.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Kroz cijelu nastavnu godinu 2019./2020.</a:t>
                      </a:r>
                      <a:endParaRPr lang="hr-HR" sz="1200" dirty="0"/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Sredstva koja osigurava škola i organizator natjecanja.</a:t>
                      </a:r>
                      <a:endParaRPr lang="hr-HR" sz="1200" dirty="0"/>
                    </a:p>
                  </a:txBody>
                  <a:tcPr/>
                </a:tc>
              </a:tr>
              <a:tr h="42787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Uspjehom na školskim i klupskim natjecanjima.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643174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b="1" dirty="0" smtClean="0"/>
              <a:t>CRVENI KRIŽ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260197"/>
              </p:ext>
            </p:extLst>
          </p:nvPr>
        </p:nvGraphicFramePr>
        <p:xfrm>
          <a:off x="142844" y="1571618"/>
          <a:ext cx="8929719" cy="31893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4482"/>
                <a:gridCol w="7215237"/>
              </a:tblGrid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Humanitarni rad u kojem se spaja ljubav prema čovjeku i pomaganje onima koji trebaju pomoć.</a:t>
                      </a:r>
                      <a:endParaRPr lang="hr-HR" sz="1200" b="0" dirty="0"/>
                    </a:p>
                  </a:txBody>
                  <a:tcPr/>
                </a:tc>
              </a:tr>
              <a:tr h="37643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Svima koji se</a:t>
                      </a:r>
                      <a:r>
                        <a:rPr lang="hr-HR" sz="1200" baseline="0" dirty="0" smtClean="0"/>
                        <a:t> žele uključiti u humanitarni rad.</a:t>
                      </a:r>
                      <a:endParaRPr lang="hr-HR" sz="1200" dirty="0"/>
                    </a:p>
                  </a:txBody>
                  <a:tcPr/>
                </a:tc>
              </a:tr>
              <a:tr h="3956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Učenici, učitelji</a:t>
                      </a:r>
                      <a:r>
                        <a:rPr lang="hr-HR" sz="1200" kern="1200" baseline="0" dirty="0" smtClean="0"/>
                        <a:t> prirode,</a:t>
                      </a:r>
                      <a:r>
                        <a:rPr lang="hr-HR" sz="1200" kern="1200" dirty="0" smtClean="0"/>
                        <a:t> djelatnici škole, roditelji i šira društvena zajednica.</a:t>
                      </a:r>
                      <a:endParaRPr lang="hr-HR" sz="1200" dirty="0"/>
                    </a:p>
                  </a:txBody>
                  <a:tcPr/>
                </a:tc>
              </a:tr>
              <a:tr h="55782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Po naputcima dobivenim od gradskog vijeća i GOCK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Tijekom cijele školske godine.</a:t>
                      </a:r>
                      <a:endParaRPr lang="hr-HR" sz="1200" dirty="0"/>
                    </a:p>
                  </a:txBody>
                  <a:tcPr/>
                </a:tc>
              </a:tr>
              <a:tr h="4808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Prema potrebama.</a:t>
                      </a:r>
                      <a:endParaRPr lang="hr-HR" sz="1200" dirty="0"/>
                    </a:p>
                  </a:txBody>
                  <a:tcPr/>
                </a:tc>
              </a:tr>
              <a:tr h="39569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Praćenje zainteresiranosti učenika.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572132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MALI MATEMATIČARI - ABAKUS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42901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8667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Razvoj logičkog mišljenja i zaključivanja učenika, stjecanje matematičke pronicljivosti i upoznavanje drugačijih pristupa u rješavanju matematičkih zadataka.</a:t>
                      </a:r>
                      <a:endParaRPr lang="hr-HR" sz="1200" b="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Otkrivanje različitih pristupa u rješavanju zadataka na originalan i ne standardan način, večer matematike.</a:t>
                      </a:r>
                      <a:endParaRPr lang="hr-HR" sz="1200" dirty="0"/>
                    </a:p>
                  </a:txBody>
                  <a:tcPr/>
                </a:tc>
              </a:tr>
              <a:tr h="44863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Učiteljica Katarina Prnjak, učenici.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2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Metoda razgovora ,demonstracijske metode, učenje kroz igru.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Tijekom školske godine.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Radni udžbenik, abakus cca 200,00 kn.</a:t>
                      </a:r>
                      <a:endParaRPr lang="hr-HR" sz="1200" dirty="0"/>
                    </a:p>
                  </a:txBody>
                  <a:tcPr/>
                </a:tc>
              </a:tr>
              <a:tr h="34719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Razvoj interesa te rad i napredak prati se tijekom šk.god. bilježi se u dnevnik rada izvannastavnih aktivnosti.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214678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MALA FILOZOFIJA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14428"/>
          <a:ext cx="8786874" cy="37166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36"/>
                <a:gridCol w="7215238"/>
              </a:tblGrid>
              <a:tr h="44796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Poticanje kritičkog mišljenja i promicanje filozofije s djecom, poticanje na refleksiju o svakodnevnim događajima i stvarima, poticanje na kreativno mišljenje,  unapređivanje obrazovnih znanja i vještina kod učitelja, nastavnika i odgajatelja, poticanje dijaloga kod djece i mladih.</a:t>
                      </a:r>
                      <a:endParaRPr lang="hr-HR" sz="1200" b="0" dirty="0"/>
                    </a:p>
                  </a:txBody>
                  <a:tcPr/>
                </a:tc>
              </a:tr>
              <a:tr h="44796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će osvijestiti važnost kritičkog promišljanja u svakodnevnom životu, promišljati će o temama poput prijateljstva, ljubavi, umjetnosti, ljepote, mudrosti... Biti će aktivniji sudionici u životu svoje zajednice, biti tolerantniji te poštivati ljudska prava.</a:t>
                      </a:r>
                      <a:endParaRPr lang="hr-HR" sz="1200" dirty="0"/>
                    </a:p>
                  </a:txBody>
                  <a:tcPr/>
                </a:tc>
              </a:tr>
              <a:tr h="38997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Udruga «Mala filozofija» Olivija Babec, učiteljica razredne nastave.</a:t>
                      </a:r>
                      <a:endParaRPr lang="hr-HR" sz="1200" dirty="0"/>
                    </a:p>
                  </a:txBody>
                  <a:tcPr/>
                </a:tc>
              </a:tr>
              <a:tr h="72783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 učenicima će se održavati nastava radioničkog tipa po razrađenom programu programa „Pogled u vlastito mišljenje. </a:t>
                      </a:r>
                      <a:endParaRPr lang="hr-HR" sz="1200" dirty="0"/>
                    </a:p>
                  </a:txBody>
                  <a:tcPr/>
                </a:tc>
              </a:tr>
              <a:tr h="3832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4796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Materijali za radionice (papiri, flomasteri, ljepila) 500,00 kn</a:t>
                      </a:r>
                      <a:endParaRPr lang="hr-HR" sz="1200" dirty="0"/>
                    </a:p>
                  </a:txBody>
                  <a:tcPr/>
                </a:tc>
              </a:tr>
              <a:tr h="48746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 radionice kao i ishodi iste bit će objavljivani na mrežnim stranicama udruge i škole.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643438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KLUB MLADIH TEHNIČARA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6133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4482"/>
                <a:gridCol w="7143799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Osposobiti</a:t>
                      </a:r>
                      <a:r>
                        <a:rPr lang="hr-HR" sz="1200" b="0" baseline="0" dirty="0" smtClean="0"/>
                        <a:t> učenike za samostalno korištenje tehničke dokumentacije, alata, pribora, strojeva i instrumenata i za suradnički rad na rješavanju složenijih tehničkih problema i zadataka.</a:t>
                      </a:r>
                      <a:endParaRPr lang="hr-HR" sz="1200" b="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Skupine učenika podjeljene po programima (Modelari</a:t>
                      </a:r>
                      <a:r>
                        <a:rPr lang="hr-HR" sz="1200" baseline="0" dirty="0" smtClean="0"/>
                        <a:t>, Fotografija/grafičko oblikovanje i Mladi tehničari).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 učitelj i učenici.</a:t>
                      </a:r>
                      <a:endParaRPr lang="hr-HR" sz="1200" dirty="0"/>
                    </a:p>
                  </a:txBody>
                  <a:tcPr/>
                </a:tc>
              </a:tr>
              <a:tr h="672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Individualan rad i rad u skupini.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Modelari</a:t>
                      </a:r>
                      <a:r>
                        <a:rPr lang="hr-HR" sz="1200" baseline="0" dirty="0" smtClean="0"/>
                        <a:t> – 35 sati, Fotogrupa/grafičko oblikovanje – 10 sati i Mladi tehničari – 25 sati.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Nabava potrošnog materijala za potrebe modelarstva.</a:t>
                      </a:r>
                      <a:r>
                        <a:rPr lang="hr-HR" sz="1200" baseline="0" dirty="0" smtClean="0"/>
                        <a:t> Nabava strojeva i raznih pomagala.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Sudjelovanje na natjecanjima iz područja tehničke kulture. Prodaja proizvoda u suradnji sa školskom zadrugom.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5" y="411510"/>
            <a:ext cx="3414627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SPORTSKA SEKCIJA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671433"/>
              </p:ext>
            </p:extLst>
          </p:nvPr>
        </p:nvGraphicFramePr>
        <p:xfrm>
          <a:off x="107504" y="1347614"/>
          <a:ext cx="8856538" cy="356972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27746"/>
                <a:gridCol w="7128792"/>
              </a:tblGrid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effectLst/>
                        </a:rPr>
                        <a:t>Proširivanje znanja učenika, razvijanje natjecateljskog duha. Približiti djeci praktična znanja i zadržati ih u trajnijem sjećanju.</a:t>
                      </a:r>
                      <a:endParaRPr lang="hr-HR" sz="1200" b="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1. razreda.</a:t>
                      </a:r>
                      <a:endParaRPr lang="hr-HR" sz="120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Učitelji, roditelji, vanjski suradnici.</a:t>
                      </a:r>
                      <a:endParaRPr lang="hr-HR" sz="1200" dirty="0"/>
                    </a:p>
                  </a:txBody>
                  <a:tcPr/>
                </a:tc>
              </a:tr>
              <a:tr h="60614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Sportska natjecanja, igra, ples…</a:t>
                      </a:r>
                      <a:endParaRPr lang="hr-HR" sz="120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Troškovi vezani uz nabavu materijala formirat će se po potrebi.</a:t>
                      </a:r>
                      <a:endParaRPr lang="hr-HR" sz="120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 Praćenje rada i zalaganja učenika,</a:t>
                      </a:r>
                      <a:r>
                        <a:rPr lang="hr-HR" sz="1200" kern="1200" baseline="0" dirty="0" smtClean="0">
                          <a:effectLst/>
                        </a:rPr>
                        <a:t> </a:t>
                      </a:r>
                      <a:r>
                        <a:rPr lang="hr-HR" sz="1200" kern="1200" baseline="0" dirty="0" err="1" smtClean="0">
                          <a:effectLst/>
                        </a:rPr>
                        <a:t>s</a:t>
                      </a:r>
                      <a:r>
                        <a:rPr lang="hr-HR" sz="1200" kern="1200" dirty="0" err="1" smtClean="0">
                          <a:effectLst/>
                        </a:rPr>
                        <a:t>amovrjednovanje</a:t>
                      </a:r>
                      <a:r>
                        <a:rPr lang="hr-HR" sz="1200" kern="1200" dirty="0" smtClean="0">
                          <a:effectLst/>
                        </a:rPr>
                        <a:t>, analiza rada.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361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5652120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ŠKOLSKA PLANINARSKA SEKCIJA</a:t>
            </a:r>
            <a:endParaRPr lang="hr-H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406492"/>
              </p:ext>
            </p:extLst>
          </p:nvPr>
        </p:nvGraphicFramePr>
        <p:xfrm>
          <a:off x="179512" y="1203598"/>
          <a:ext cx="8856984" cy="383796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56184"/>
                <a:gridCol w="7200800"/>
              </a:tblGrid>
              <a:tr h="51192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Širenje svijesti</a:t>
                      </a:r>
                      <a:r>
                        <a:rPr lang="hr-HR" sz="1200" b="0" baseline="0" dirty="0" smtClean="0"/>
                        <a:t> o važnosti kretanja, boravka u prirodi, popularizacija planinarenja i jačanje svijesti o očuvanju prirode kao i stjecanje osnovnih vještina boravkom u prirodi.</a:t>
                      </a:r>
                      <a:endParaRPr lang="hr-HR" sz="1200" b="0" dirty="0"/>
                    </a:p>
                  </a:txBody>
                  <a:tcPr/>
                </a:tc>
              </a:tr>
              <a:tr h="66329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 izvannastavnu aktivnost mogu biti uključeni  svi učenici predmetne nastave koji to žele i koji nemaju nikakve zdravstvene poteškoće koje bi to onemogućile  potvrđeno pregledom kod liječnika sportske medicine. </a:t>
                      </a:r>
                      <a:endParaRPr lang="hr-HR" sz="1200" dirty="0"/>
                    </a:p>
                  </a:txBody>
                  <a:tcPr/>
                </a:tc>
              </a:tr>
              <a:tr h="4809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Julije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baseline="0" dirty="0" err="1" smtClean="0"/>
                        <a:t>Žigo</a:t>
                      </a:r>
                      <a:r>
                        <a:rPr lang="hr-HR" sz="1200" baseline="0" dirty="0" smtClean="0"/>
                        <a:t>, prof.</a:t>
                      </a:r>
                      <a:endParaRPr lang="hr-HR" sz="1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Aktivnosti  bi se ostvarivale tijekom školske godine u danima vikenda, a planira se izvesti četiri izleta od čega tri jednodnevna i jedan dvodnevni sa spavanjem, a moguće i jedan odlazak na skijanje. Sve aktivnosti izvodile bi se u suradnji s PD Paklenica, županijskom stanicom planinarskih vodiča i HGSS-om.</a:t>
                      </a:r>
                      <a:endParaRPr lang="hr-HR" sz="1200" dirty="0"/>
                    </a:p>
                  </a:txBody>
                  <a:tcPr/>
                </a:tc>
              </a:tr>
              <a:tr h="51192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školske godine 2019./2020. u danima vikenda.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51192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Snosili bi roditelji za svaki pojedinačni izlet, a svodili bi se na troškove organizacije prijevoza i osiguranja izleta (vodiči, HGSS).</a:t>
                      </a:r>
                      <a:endParaRPr lang="hr-HR" sz="1200" dirty="0"/>
                    </a:p>
                  </a:txBody>
                  <a:tcPr/>
                </a:tc>
              </a:tr>
              <a:tr h="36584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 radionice kao i ishodi iste bit će objavljivani na mrežnim stranicama udruge i škole.</a:t>
                      </a:r>
                      <a:endParaRPr lang="hr-HR" sz="12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1782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357818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RAZNE HUMANITARNE AKCIJE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6847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06"/>
                <a:gridCol w="728667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Učiniti učenike OŠ K. Krstića i PŠ Ploče dijelom zajednice okupljene u</a:t>
                      </a:r>
                      <a:r>
                        <a:rPr lang="hr-HR" sz="1200" b="0" baseline="0" dirty="0" smtClean="0"/>
                        <a:t> </a:t>
                      </a:r>
                      <a:r>
                        <a:rPr lang="hr-HR" sz="1200" b="0" dirty="0" smtClean="0"/>
                        <a:t>akciji prikupljanja pomoći, razvijanje empatije i odgovornosti za druge, učiniti školsku potporom u nastavnim i izvannastavnim aktivnostima.</a:t>
                      </a:r>
                      <a:endParaRPr lang="hr-HR" sz="1200" b="0" dirty="0">
                        <a:latin typeface="+mn-lt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Poticati učenike pružanju pomoći drugima kad su u prilici i razvijanje empatije.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 i djelatnici OŠ Krune Krstića i PŠ Ploče.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74439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Upoznavanje učitelja s načinom realizacije projekta, podjela materijala, određivanje daljnjih aktivnosti i prikupljanje sredstava.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cijele školske godine.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Analiza na satovima SRO.</a:t>
                      </a:r>
                      <a:endParaRPr lang="hr-HR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928926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hr-H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INFORMATIKA</a:t>
            </a:r>
            <a:endParaRPr lang="hr-HR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23527"/>
              </p:ext>
            </p:extLst>
          </p:nvPr>
        </p:nvGraphicFramePr>
        <p:xfrm>
          <a:off x="142844" y="1357304"/>
          <a:ext cx="8786874" cy="34606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71636"/>
                <a:gridCol w="7215238"/>
              </a:tblGrid>
              <a:tr h="52443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Razvijanje interesa za informatiku- programskom jeziku </a:t>
                      </a:r>
                      <a:r>
                        <a:rPr lang="hr-HR" sz="1200" b="0" kern="1200" dirty="0" err="1" smtClean="0"/>
                        <a:t>Scratch</a:t>
                      </a:r>
                      <a:r>
                        <a:rPr lang="hr-HR" sz="1200" b="0" kern="1200" dirty="0" smtClean="0"/>
                        <a:t>, razvijanje logičkog mišljenja i zaključivanja, analize i sinteze, te razvijanje natjecateljskog duha kod učenika. </a:t>
                      </a:r>
                      <a:r>
                        <a:rPr lang="hr-HR" sz="1200" b="0" kern="1200" dirty="0" err="1" smtClean="0"/>
                        <a:t>Code</a:t>
                      </a:r>
                      <a:r>
                        <a:rPr lang="hr-HR" sz="1200" b="0" kern="1200" dirty="0" smtClean="0"/>
                        <a:t> </a:t>
                      </a:r>
                      <a:r>
                        <a:rPr lang="hr-HR" sz="1200" b="0" kern="1200" dirty="0" err="1" smtClean="0"/>
                        <a:t>club</a:t>
                      </a:r>
                      <a:r>
                        <a:rPr lang="hr-HR" sz="1200" b="0" kern="1200" dirty="0" smtClean="0"/>
                        <a:t>.</a:t>
                      </a:r>
                      <a:endParaRPr lang="hr-HR" sz="1200" b="0" dirty="0"/>
                    </a:p>
                  </a:txBody>
                  <a:tcPr/>
                </a:tc>
              </a:tr>
              <a:tr h="40425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Učenicima 3. i 4. razreda.</a:t>
                      </a:r>
                      <a:endParaRPr lang="hr-HR" sz="1200" b="0" dirty="0"/>
                    </a:p>
                  </a:txBody>
                  <a:tcPr/>
                </a:tc>
              </a:tr>
              <a:tr h="44403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Učiteljice informatike.</a:t>
                      </a:r>
                      <a:endParaRPr lang="hr-HR" sz="1200" b="0" dirty="0"/>
                    </a:p>
                  </a:txBody>
                  <a:tcPr/>
                </a:tc>
              </a:tr>
              <a:tr h="53172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Putem nastave u specijaliziranoj učionici.</a:t>
                      </a:r>
                      <a:endParaRPr lang="hr-HR" sz="1200" b="0" dirty="0"/>
                    </a:p>
                  </a:txBody>
                  <a:tcPr/>
                </a:tc>
              </a:tr>
              <a:tr h="4770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35-70 godišnje, 1-2 sata</a:t>
                      </a:r>
                      <a:r>
                        <a:rPr lang="hr-HR" sz="1200" b="0" kern="1200" baseline="0" dirty="0" smtClean="0"/>
                        <a:t> tjedno.</a:t>
                      </a:r>
                      <a:endParaRPr lang="hr-HR" sz="1200" b="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Papir za printer.</a:t>
                      </a:r>
                      <a:endParaRPr lang="hr-HR" sz="1200" b="0" dirty="0"/>
                    </a:p>
                  </a:txBody>
                  <a:tcPr/>
                </a:tc>
              </a:tr>
              <a:tr h="53172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Uspoređivanje i analiza rezultata rada, te prezentacija radova drugim učenicima, samovrednovanje.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2408523" cy="5983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PROGRAMI</a:t>
            </a:r>
            <a:endParaRPr lang="hr-H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85932"/>
            <a:ext cx="8858312" cy="320680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ZDRAVSTVENI ODGOJ I OBRAZOVANJE – razredna nastava</a:t>
            </a:r>
          </a:p>
          <a:p>
            <a:r>
              <a:rPr lang="hr-H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ZDRAVSTVENI ODGOJ I OBRAZOVANJE – predmetna nastava</a:t>
            </a:r>
          </a:p>
          <a:p>
            <a:r>
              <a:rPr lang="hr-H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GRAĐANSKI ODGOJ</a:t>
            </a:r>
            <a:endParaRPr lang="hr-H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143122"/>
            <a:ext cx="4143404" cy="11475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b="1" dirty="0" smtClean="0"/>
              <a:t>RAZLIKOVNI DIO KURIKULUMA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37052222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071552"/>
            <a:ext cx="6858048" cy="610820"/>
          </a:xfrm>
        </p:spPr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ZDRAVSTVENI ODGOJ I OBRAZOVANJE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7623496" cy="320680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vi-VN" sz="2000" dirty="0" smtClean="0"/>
              <a:t>Zdravstveni odgoj u hrvatskim školama originalni </a:t>
            </a:r>
            <a:r>
              <a:rPr lang="hr-HR" sz="2000" dirty="0" smtClean="0"/>
              <a:t>je </a:t>
            </a:r>
            <a:r>
              <a:rPr lang="vi-VN" sz="2000" dirty="0" smtClean="0"/>
              <a:t>hrvatski doprinos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ostvarenju tih ciljeva. Kroz četiri modula (Živjeti zdravo, Prevencija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nasilničkog ponašanja, Prevencija ovisnosti, Spolna/rodna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ravnopravnost i odgovorno spolno ponašanje), koji uz već prisutne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sadržaje međupredmetne teme Zdravlje, sigurnost i zaštita okoliša,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zdravstveni odgoj dodatno promiče i osigurava pozitivan i odgovoran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odnos učenika prema zdravlju, sigurnosti, zaštiti okoliša i održivu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razvoju te na taj način osigurava punoću definicije zdravlja kao stanja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potpunog tjelesnog, duševnog i socijalnog blagostanja, a ne samo</a:t>
            </a:r>
            <a:endParaRPr lang="hr-HR" sz="2000" dirty="0" smtClean="0"/>
          </a:p>
          <a:p>
            <a:pPr algn="ctr">
              <a:buNone/>
            </a:pPr>
            <a:r>
              <a:rPr lang="vi-VN" sz="2000" dirty="0" smtClean="0"/>
              <a:t>odsutnosti bolesti i iznemoglosti.</a:t>
            </a:r>
            <a:endParaRPr lang="hr-HR" sz="2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143768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ZDRAVSTVENI ODGOJ – </a:t>
            </a:r>
            <a:r>
              <a:rPr lang="hr-HR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razredna nastava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740229"/>
              </p:ext>
            </p:extLst>
          </p:nvPr>
        </p:nvGraphicFramePr>
        <p:xfrm>
          <a:off x="642910" y="1142990"/>
          <a:ext cx="7543800" cy="385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6400"/>
                <a:gridCol w="2590800"/>
                <a:gridCol w="7620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r.b</a:t>
                      </a:r>
                      <a:r>
                        <a:rPr lang="hr-HR" dirty="0" smtClean="0"/>
                        <a:t>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Moduli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Živjeti zdravo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Prevencija nasilničkog ponašanja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Prevencija</a:t>
                      </a:r>
                      <a:r>
                        <a:rPr lang="hr-HR" baseline="0" dirty="0" smtClean="0"/>
                        <a:t> ovisnosti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Spolna/rodna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ravnopravnostspolno</a:t>
                      </a:r>
                      <a:r>
                        <a:rPr lang="hr-HR" baseline="0" dirty="0" smtClean="0"/>
                        <a:t> odgovorno </a:t>
                      </a:r>
                      <a:r>
                        <a:rPr lang="hr-HR" baseline="0" dirty="0" err="1" smtClean="0"/>
                        <a:t>ponašnašanje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 sati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http://www.azoo.hr/images/AZOO/Ravnatelji/RM/Kurikulum_zdravstvenog_odgoja_.pdf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5622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500958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ZDRAVSTVENI ODGOJ – </a:t>
            </a:r>
            <a:r>
              <a:rPr lang="hr-HR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predmetna nastava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01420502"/>
              </p:ext>
            </p:extLst>
          </p:nvPr>
        </p:nvGraphicFramePr>
        <p:xfrm>
          <a:off x="642910" y="1214428"/>
          <a:ext cx="7391400" cy="3639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  <a:gridCol w="3429000"/>
                <a:gridCol w="762000"/>
                <a:gridCol w="685800"/>
                <a:gridCol w="762000"/>
                <a:gridCol w="762000"/>
              </a:tblGrid>
              <a:tr h="5211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r.b</a:t>
                      </a:r>
                      <a:r>
                        <a:rPr lang="hr-HR" dirty="0" smtClean="0"/>
                        <a:t>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Moduli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7.r.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8.r.</a:t>
                      </a:r>
                      <a:endParaRPr lang="hr-HR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Živjeti zdravo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Prevencija nasilničkog ponašanja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Prevencija ovisnosti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Spolna/ rodna ravnopravnost i spolno odgovorno ponašanje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</a:tr>
              <a:tr h="89950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 sati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http://www.azoo.hr/images/AZOO/Ravnatelji/RM/Kurikulum_zdravstvenog_odgoja_.pdf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0114"/>
            <a:ext cx="6429388" cy="64294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GRAĐANSKI ODGOJ I OBRAZOVANJE</a:t>
            </a:r>
            <a:endParaRPr lang="hr-H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00246"/>
            <a:ext cx="7643866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dirty="0" smtClean="0">
                <a:ea typeface="Times New Roman" panose="02020603050405020304" pitchFamily="18" charset="0"/>
              </a:rPr>
              <a:t>Građanski odgoj bit će sproveden prema odluci Ministarstva znanosti, obrazovanja i sporta objavljenog u NN 104/14, a dodatno će</a:t>
            </a:r>
          </a:p>
          <a:p>
            <a:pPr>
              <a:buNone/>
            </a:pPr>
            <a:r>
              <a:rPr lang="hr-HR" sz="1800" dirty="0" smtClean="0">
                <a:ea typeface="Times New Roman" panose="02020603050405020304" pitchFamily="18" charset="0"/>
              </a:rPr>
              <a:t>se njegovo integriranje u nastavu obilježavati sa kraticom GO uz one nastavne jedinice koje su povezane s građanskim odgojem.</a:t>
            </a:r>
          </a:p>
          <a:p>
            <a:pPr>
              <a:buNone/>
            </a:pPr>
            <a:r>
              <a:rPr lang="hr-HR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Plan integriranja </a:t>
            </a:r>
            <a:r>
              <a:rPr lang="hr-HR" sz="18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Programa međupredmetnih i interdisciplinarnih sadržaja Građanskog odgoja i obrazovanja</a:t>
            </a:r>
            <a:r>
              <a:rPr lang="hr-HR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 u postojeće</a:t>
            </a:r>
          </a:p>
          <a:p>
            <a:pPr>
              <a:buNone/>
            </a:pPr>
            <a:r>
              <a:rPr lang="hr-HR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predmete i izvanučioničke aktivnosti u I., II., III. i IV. razredu osnovne škole.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0236741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58973"/>
              </p:ext>
            </p:extLst>
          </p:nvPr>
        </p:nvGraphicFramePr>
        <p:xfrm>
          <a:off x="857224" y="142858"/>
          <a:ext cx="7715304" cy="47863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5609"/>
                <a:gridCol w="5908953"/>
                <a:gridCol w="1010742"/>
              </a:tblGrid>
              <a:tr h="38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Osnovna škola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Obvezna provedba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Godišnji broj sati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</a:tr>
              <a:tr h="10351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I., II., III. i IV. razred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Međupredmetno</a:t>
                      </a:r>
                      <a:r>
                        <a:rPr lang="hr-HR" sz="1200" dirty="0">
                          <a:effectLst/>
                        </a:rPr>
                        <a:t> – u sklopu svih predmeta: Hrvatski jezik, Likovna kultura, Glazbena kultura, strani jezici, Matematika, Priroda i društvo, Tjelesna i zdravstvena kultura, Vjeronauk, programi stručnih suradnika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Navedeni broj sati ne znači povećanje broja sati, nego integriranje i </a:t>
                      </a:r>
                      <a:r>
                        <a:rPr lang="hr-HR" sz="1200" dirty="0" err="1">
                          <a:effectLst/>
                        </a:rPr>
                        <a:t>koreliranje</a:t>
                      </a:r>
                      <a:r>
                        <a:rPr lang="hr-HR" sz="1200" dirty="0">
                          <a:effectLst/>
                        </a:rPr>
                        <a:t> sadržaja s ciljem istodobnog razvijanja i predmetne i građanske kompetencije.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</a:tr>
              <a:tr h="13461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Sat razrednika – navedeni broj sati uključuje teme predviđene planom sata razrednika i Zakonom o odgoju i obrazovanju u osnovnoj i srednjoj školi (NN, br. 87/08, 86/09, 92/10, 105/10, 90/11, 5/12, 16/12, 86/12, 126/12, 94/13) – izbori za predsjednika razreda i Vijeće učenika, donošenje razrednih pravila, komunikacijske vještine i razumijevanje razreda i škole kao zajednice učenika i nastavnika uređene na načelima poštovanja dostojanstva svake osobe i zajedničkog rada na dobrobit svih.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</a:tr>
              <a:tr h="181264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Izvanučioničke</a:t>
                      </a:r>
                      <a:r>
                        <a:rPr lang="hr-HR" sz="1200" dirty="0">
                          <a:effectLst/>
                        </a:rPr>
                        <a:t> aktivnosti – ostvaruju se suradnjom škole i lokalne zajednice. U njih trebaju biti uključeni svi učenici prema njihovim interesima i mogućnostima škole. Oblici uključivanja mogu biti različiti: na razini cijele škole, pojedinog razreda ili skupine učenika. Obuhvaćaju istraživačke aktivnosti (npr. projekt građanin, zaštita potrošača), volonterske aktivnosti(npr. pomoć starijim mještanima, osobama s posebnim potrebama, djeci koja žive u siromaštvu),organizacijske aktivnosti (npr. obilježavanje posebnih tematskih dana), proizvodno-inovativne aktivnosti (npr. zaštita okoliša, rad u školskoj zadruzi i/ili zajednici tehničke kulture) i druge projekte i aktivnosti.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</a:tr>
              <a:tr h="20395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00" marR="9600" marT="9600" marB="96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48029"/>
              </p:ext>
            </p:extLst>
          </p:nvPr>
        </p:nvGraphicFramePr>
        <p:xfrm>
          <a:off x="785786" y="142858"/>
          <a:ext cx="7786742" cy="487456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88470"/>
                <a:gridCol w="5944716"/>
                <a:gridCol w="753556"/>
              </a:tblGrid>
              <a:tr h="99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400" dirty="0">
                          <a:effectLst/>
                        </a:rPr>
                        <a:t>Osnovna škola</a:t>
                      </a:r>
                      <a:endParaRPr lang="hr-HR" sz="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400" dirty="0">
                          <a:effectLst/>
                        </a:rPr>
                        <a:t>Obvezna provedba</a:t>
                      </a:r>
                      <a:endParaRPr lang="hr-HR" sz="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400">
                          <a:effectLst/>
                        </a:rPr>
                        <a:t>Godišnji broj sati</a:t>
                      </a:r>
                      <a:endParaRPr lang="hr-HR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</a:tr>
              <a:tr h="132375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Osnovna škola: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V., VI., VII. i VIII. razred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Međupredmetno</a:t>
                      </a:r>
                      <a:r>
                        <a:rPr lang="hr-HR" sz="1200" dirty="0">
                          <a:effectLst/>
                        </a:rPr>
                        <a:t> – u sklopu svih predmeta: Hrvatski jezik, strani jezik, Matematika, Informatika, Tehnička kultura, Priroda, Biologija, Kemija, Fizika, Povijest, Geografija, Vjeronauk, Likovna kultura, Glazbena kultura, Tjelesna i zdravstvena kultura, programi stručnih suradnika.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Navedeni broj sati ne znači povećanje broja sati, </a:t>
                      </a:r>
                      <a:r>
                        <a:rPr lang="hr-HR" sz="1200" dirty="0" smtClean="0">
                          <a:effectLst/>
                        </a:rPr>
                        <a:t>nego integriranje </a:t>
                      </a:r>
                      <a:r>
                        <a:rPr lang="hr-HR" sz="1200" dirty="0">
                          <a:effectLst/>
                        </a:rPr>
                        <a:t>i koreliranje sadržaja s ciljem istodobnog razvijanja i predmetne i građanske kompetencije.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</a:tr>
              <a:tr h="140027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Sat razrednika – navedeni broj sati uključuje teme predviđene planom sata razrednika i Zakonom o odgoju i obrazovanju u osnovnoj i srednjoj školi (NN, br. 87/08, 86/09, 92/10, 105/10, 90/11, 5/12, 16/12, 86/12, 126/12, 94/13) – izbori za predsjednika razreda i Vijeće učenika, donošenje razrednih pravila, komunikacijske vještine, razumijevanje razreda i škole kao zajednice učenika i nastavnika uređene na načelima poštovanja dostojanstva svake osobe i zajedničkog rada na dobrobit svih.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</a:tr>
              <a:tr h="185001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Izvanučioničke</a:t>
                      </a:r>
                      <a:r>
                        <a:rPr lang="hr-HR" sz="1200" dirty="0">
                          <a:effectLst/>
                        </a:rPr>
                        <a:t> aktivnosti – ostvaruju se suradnjom škole i lokalne zajednice. U njih trebaju biti uključeni svi učenici prema njihovim interesima i mogućnostima škole. Oblici uključivanja mogu biti različiti: na razini cijele škole, pojedinog razreda ili skupine učenika. Obuhvaćaju istraživačke aktivnosti (npr. projekt građanin, zaštita potrošača), volonterske aktivnosti(npr. pomoć starijim mještanima, osobama s posebnim potrebama, djeci koja žive u siromaštvu),organizacijske aktivnosti (npr. obilježavanje posebnih tematskih dana), proizvodno-inovativne aktivnosti(npr. zaštita okoliša, rad u školskoj zadruzi i/ili zajednici tehničke kulture) i druge srodne projekte i aktivnosti.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</a:tr>
              <a:tr h="18432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16" marR="9116" marT="9116" marB="9116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642924"/>
            <a:ext cx="4929222" cy="857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IZVANUČIONIČKA NASTAVA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PREVENCIJA OVISNOSTI – POSJET ZAJEDNICI CHENACOLO U JANKOLOVICI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POSJET TALIJANSKOJ ZAJEDNICI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TERENSKA NASTAVA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 OTVORENIH VRATA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POLUDNEVNI I JEDNODNEVNI IZLETI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ŠKOLA U PRIRODI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EKSKURZIJA 8. razred</a:t>
            </a:r>
          </a:p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RAZMJENA UČENIKA</a:t>
            </a: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1698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62"/>
            <a:ext cx="8786873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PREVENCIJA OVISNOSTI – POSJET ZAJEDNICI CENACOLO U JANKOLOVICI</a:t>
            </a:r>
            <a:endParaRPr lang="hr-HR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428742"/>
          <a:ext cx="8929719" cy="356820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66450"/>
                <a:gridCol w="7363269"/>
              </a:tblGrid>
              <a:tr h="50071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Poučiti učenike o pravim vrijednostima u životu.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Smanjivanje faktora rizika u nastanku ovisničkog ponašanja učenika.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Poučiti učenike o velikoj štetnosti ulaska u prvi eksperiment sa sredstvima ovisnosti.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Razvijanje pozitivne slike o sebi.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Razvijanje kvalitetnih odnosa s drugim ljudima.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Razvijanje odgovornosti prema  životu kao Božjem daru i prema vlastitom zdravlju.</a:t>
                      </a:r>
                    </a:p>
                  </a:txBody>
                  <a:tcPr/>
                </a:tc>
              </a:tr>
              <a:tr h="38436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učenike od četvrtog do osmog razreda.</a:t>
                      </a:r>
                    </a:p>
                  </a:txBody>
                  <a:tcPr/>
                </a:tc>
              </a:tr>
              <a:tr h="38371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Vjeroučitelji.</a:t>
                      </a:r>
                    </a:p>
                  </a:txBody>
                  <a:tcPr/>
                </a:tc>
              </a:tr>
              <a:tr h="597387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Organizacija posjeta zajednici Cenacolo uz dogovor sa Katoličkom udrugom medicinskih sestara.</a:t>
                      </a:r>
                    </a:p>
                  </a:txBody>
                  <a:tcPr/>
                </a:tc>
              </a:tr>
              <a:tr h="3762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Odgovarajući dan tijekom prosinca i ožujka.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/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Iznošenje dojmova ostalim učenicima; samovrednovanje.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8"/>
            <a:ext cx="5357850" cy="5393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PUTOVANJE U RIJEKU I ITALIJU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571618"/>
          <a:ext cx="8858312" cy="34290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42991"/>
                <a:gridCol w="7115321"/>
              </a:tblGrid>
              <a:tr h="4564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1200" b="0" dirty="0" smtClean="0"/>
                        <a:t>Razvijati i poticati  interes za talijanski jezik, kulturu i civilizaciju.</a:t>
                      </a:r>
                    </a:p>
                    <a:p>
                      <a:pPr>
                        <a:buNone/>
                      </a:pPr>
                      <a:r>
                        <a:rPr lang="hr-HR" sz="1200" b="0" dirty="0" smtClean="0"/>
                        <a:t>Razvijanje dodatnih jezičnih vještina i sposobnosti usmene komunikacije na talijanskom jeziku.</a:t>
                      </a:r>
                    </a:p>
                  </a:txBody>
                  <a:tcPr/>
                </a:tc>
              </a:tr>
              <a:tr h="4564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 od 4. do 8. razreda koji uče Talijanski jezik kao izborni predmet.</a:t>
                      </a:r>
                      <a:endParaRPr lang="hr-HR" sz="1200" dirty="0"/>
                    </a:p>
                  </a:txBody>
                  <a:tcPr/>
                </a:tc>
              </a:tr>
              <a:tr h="37226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Učiteljice Talijanskog jezika.</a:t>
                      </a:r>
                    </a:p>
                  </a:txBody>
                  <a:tcPr/>
                </a:tc>
              </a:tr>
              <a:tr h="7877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bg2"/>
                        </a:buClr>
                        <a:buSzPct val="75000"/>
                        <a:buNone/>
                      </a:pPr>
                      <a:r>
                        <a:rPr lang="hr-HR" sz="1200" dirty="0" smtClean="0"/>
                        <a:t>Odlazak autobusom do Rijeke i natrag, posjet talijanskoj osnovnoj školi, posjet Izdavačkoj kući Edit, posjet Talijanskoj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zajednici u Rijeci, razgled povijesne jezgre Rijeke.</a:t>
                      </a:r>
                    </a:p>
                    <a:p>
                      <a:pPr>
                        <a:buClr>
                          <a:schemeClr val="bg2"/>
                        </a:buClr>
                        <a:buSzPct val="75000"/>
                        <a:buNone/>
                      </a:pPr>
                      <a:r>
                        <a:rPr lang="hr-HR" sz="1200" dirty="0" smtClean="0"/>
                        <a:t>Odlazak autobusom do Italije i natrag (Firenze, Pisa).</a:t>
                      </a:r>
                    </a:p>
                  </a:txBody>
                  <a:tcPr/>
                </a:tc>
              </a:tr>
              <a:tr h="4564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Prvo polugodište. Drugo polugodište.</a:t>
                      </a:r>
                    </a:p>
                  </a:txBody>
                  <a:tcPr/>
                </a:tc>
              </a:tr>
              <a:tr h="4564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75000"/>
                        <a:buNone/>
                      </a:pPr>
                      <a:r>
                        <a:rPr lang="hr-HR" sz="1200" dirty="0" smtClean="0"/>
                        <a:t>Troškove prijevoza i vodiča snose učenici odnosno njihovi roditelji (do 400 kn). Troškove prijevoza, prehrane i vodiča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snose učenici odnosno njihovi roditelji (do 1 400 kn).</a:t>
                      </a:r>
                    </a:p>
                  </a:txBody>
                  <a:tcPr/>
                </a:tc>
              </a:tr>
              <a:tr h="44173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Edukacija, evaluacija i prenošenje pozitivnih iskustava za daljnji rad.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20"/>
            <a:ext cx="3857620" cy="64294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TERENSKA NASTAVA</a:t>
            </a:r>
            <a:endParaRPr lang="hr-HR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714362"/>
          <a:ext cx="8929718" cy="439009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57322"/>
                <a:gridCol w="7572396"/>
              </a:tblGrid>
              <a:tr h="1857388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CILJEVI: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zh-CN" sz="1200" b="0" dirty="0" smtClean="0"/>
                        <a:t>Upoznavanje sa sadržajima medijske kulture, približavanje sadržaja prirode i</a:t>
                      </a:r>
                      <a:r>
                        <a:rPr lang="hr-HR" altLang="zh-CN" sz="1200" b="0" baseline="0" dirty="0" smtClean="0"/>
                        <a:t> društva, uočavanje promjena u prirodi, upoznavanje zavičaja, razvijanje prometne kulture i timskog rada. Razvijanje ljubavi prema govorenoj riječi, imenovati i razlikovati promjene u prirodi, istraživati uzročno – posljednične veze, osposobiti učenike za pravilno i sigurno ponašanje u prometu, istraživati osobitosti primorskog zavičaja, razvijanje navika posjeta kazalištu, muzeju, kinu te razvijati naviku o potrebi očuvanja prirode, naučiti kako nastaje radio emisija, </a:t>
                      </a:r>
                      <a:r>
                        <a:rPr lang="hr-HR" sz="1200" b="0" kern="1200" dirty="0" smtClean="0"/>
                        <a:t>podizanje svijesti o važnosti razvrstavanja otpada,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izvođenje mjerenja životnih uvjeta, uočavanje različitih osobina životnih područja.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Učenici posjećuju Vukovar kao važan dio hrvatske povijesti. Saznaju o njegovoj važnosti za hrvatsku domovinsku samostalnost i nacionalni identitet. Poticati</a:t>
                      </a:r>
                      <a:r>
                        <a:rPr lang="hr-HR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razvoj profesionalne orijentacije. razvijati tehnički način mišljenja i pravilnu uporabu tehničke terminologije.</a:t>
                      </a:r>
                      <a:endParaRPr lang="hr-HR" altLang="zh-CN" sz="1200" b="0" dirty="0" smtClean="0">
                        <a:solidFill>
                          <a:srgbClr val="000000"/>
                        </a:solidFill>
                        <a:latin typeface="Corbel" pitchFamily="18" charset="0"/>
                        <a:cs typeface="Corbel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NAMJENA: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od 1. do 8. razreda.</a:t>
                      </a:r>
                      <a:endParaRPr lang="hr-HR" sz="1200" dirty="0"/>
                    </a:p>
                  </a:txBody>
                  <a:tcPr/>
                </a:tc>
              </a:tr>
              <a:tr h="338142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NOSITELJI: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 od 1. do 8. razreda, roditelji, voditelji ustanova, kustosi, vodiči, djelatnici u postajam i agencijama.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NAČINI REALIZACIJE: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Prema izvedbenom planu i programu za svaku terensku</a:t>
                      </a:r>
                      <a:r>
                        <a:rPr lang="hr-HR" sz="1200" baseline="0" dirty="0" smtClean="0"/>
                        <a:t> i izvanučioničku nastavu.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VREMENIK: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Terenska nastava u Vukovar prema određenju MZO-a.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TROŠKOVNIK: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Ulaznice za kino,</a:t>
                      </a:r>
                      <a:r>
                        <a:rPr lang="hr-HR" sz="1200" baseline="0" dirty="0" smtClean="0"/>
                        <a:t> muzeje, kazališta, prijevoz...</a:t>
                      </a:r>
                    </a:p>
                    <a:p>
                      <a:r>
                        <a:rPr lang="hr-HR" sz="1200" baseline="0" dirty="0" smtClean="0"/>
                        <a:t>Cjenik odabrane agencije. Cijene odabranih radionica.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VREDNOVANJE: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Individualno praćnje učenika, primjena znanja u redovnoj</a:t>
                      </a:r>
                      <a:r>
                        <a:rPr lang="hr-HR" sz="1200" baseline="0" dirty="0" smtClean="0"/>
                        <a:t> nastavi i životu. Zalaganje učenika i njihovo aktivno sudjelovanje.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IZBORNA NASTAVA</a:t>
            </a:r>
            <a:endParaRPr lang="hr-HR" dirty="0">
              <a:solidFill>
                <a:schemeClr val="accent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00166" y="1142990"/>
          <a:ext cx="6119834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1306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72"/>
            <a:ext cx="8644030" cy="4000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1600" dirty="0" smtClean="0"/>
              <a:t>Trajektna luka, autobusni kolodvor, Vatrogasni dom, otok Ugljan, Pašman ili Božava, solana Nin, PP Vransko jezero, NP Paklenica, park Vruljica, park Vladimira Nazora, posjet školi u županiji, kino, kazalište, muzej, knjižnica, Zračna luka Zadar, trajektna luka, autobusni kolodvor, Vatrogasni dom, Velebit, Farma magaraca u Poljicima ili Farma u Briševu, Zrmanja, Nin, parkovi i bedemi grada Zadra, potok i park Vruljica, dan na snijegu, Dječji tjedan, posjet pekari, Dan ružičastih majica, Dan očeva, Majčin dan,  Dan osoba sa Down sindromom, Hrvatski olimpijski dan, D</a:t>
            </a:r>
            <a:r>
              <a:rPr lang="en-US" sz="1600" dirty="0" err="1" smtClean="0"/>
              <a:t>ani</a:t>
            </a:r>
            <a:r>
              <a:rPr lang="hr-HR" sz="1600" dirty="0" smtClean="0"/>
              <a:t> </a:t>
            </a:r>
            <a:r>
              <a:rPr lang="en-US" sz="1600" dirty="0" err="1" smtClean="0"/>
              <a:t>kruha</a:t>
            </a:r>
            <a:r>
              <a:rPr lang="en-US" sz="1600" dirty="0" smtClean="0"/>
              <a:t>, </a:t>
            </a:r>
            <a:r>
              <a:rPr lang="hr-HR" sz="1600" dirty="0" err="1" smtClean="0"/>
              <a:t>D</a:t>
            </a:r>
            <a:r>
              <a:rPr lang="en-US" sz="1600" dirty="0" smtClean="0"/>
              <a:t>an </a:t>
            </a:r>
            <a:r>
              <a:rPr lang="en-US" sz="1600" dirty="0" err="1" smtClean="0"/>
              <a:t>otvorenih</a:t>
            </a:r>
            <a:r>
              <a:rPr lang="en-US" sz="1600" dirty="0" smtClean="0"/>
              <a:t> </a:t>
            </a:r>
            <a:r>
              <a:rPr lang="en-US" sz="1600" dirty="0" err="1" smtClean="0"/>
              <a:t>vrata</a:t>
            </a:r>
            <a:r>
              <a:rPr lang="en-US" sz="1600" dirty="0" smtClean="0"/>
              <a:t> </a:t>
            </a:r>
            <a:r>
              <a:rPr lang="en-US" sz="1600" dirty="0" err="1" smtClean="0"/>
              <a:t>škole</a:t>
            </a:r>
            <a:r>
              <a:rPr lang="en-US" sz="1600" dirty="0" smtClean="0"/>
              <a:t>, </a:t>
            </a:r>
            <a:r>
              <a:rPr lang="hr-HR" sz="1600" dirty="0" err="1" smtClean="0"/>
              <a:t>D</a:t>
            </a:r>
            <a:r>
              <a:rPr lang="en-US" sz="1600" dirty="0" smtClean="0"/>
              <a:t>an </a:t>
            </a:r>
            <a:r>
              <a:rPr lang="hr-HR" sz="1600" dirty="0" err="1"/>
              <a:t>G</a:t>
            </a:r>
            <a:r>
              <a:rPr lang="en-US" sz="1600" dirty="0" err="1" smtClean="0"/>
              <a:t>rada</a:t>
            </a:r>
            <a:r>
              <a:rPr lang="en-US" sz="1600" dirty="0" smtClean="0"/>
              <a:t> </a:t>
            </a:r>
            <a:r>
              <a:rPr lang="hr-HR" sz="1600" dirty="0" err="1" smtClean="0"/>
              <a:t>Z</a:t>
            </a:r>
            <a:r>
              <a:rPr lang="en-US" sz="1600" dirty="0" err="1" smtClean="0"/>
              <a:t>adra</a:t>
            </a:r>
            <a:r>
              <a:rPr lang="hr-HR" sz="1600" dirty="0" smtClean="0"/>
              <a:t>, godišnja doba u zadarskim parkovima, školski karneval, </a:t>
            </a:r>
            <a:r>
              <a:rPr lang="en-US" sz="1600" dirty="0" err="1" smtClean="0"/>
              <a:t>voćnjak</a:t>
            </a:r>
            <a:r>
              <a:rPr lang="hr-HR" sz="1600" dirty="0" smtClean="0"/>
              <a:t>, posjet Županiji, Općinskom sudu</a:t>
            </a:r>
            <a:r>
              <a:rPr lang="en-US" sz="1600" dirty="0" smtClean="0"/>
              <a:t>, </a:t>
            </a:r>
            <a:r>
              <a:rPr lang="hr-HR" sz="1600" dirty="0" smtClean="0"/>
              <a:t>Arhiv, Narodni list, radio postaja, Zlato i srebro grada Zadra, Državni arhiv,  </a:t>
            </a:r>
            <a:r>
              <a:rPr lang="hr-HR" sz="1600" dirty="0" smtClean="0"/>
              <a:t>Prirodoslovni muzej Zadar, Hrvatska </a:t>
            </a:r>
            <a:r>
              <a:rPr lang="hr-HR" sz="1600" dirty="0" smtClean="0"/>
              <a:t>kazališna kuća Zadar, Cinestar, K</a:t>
            </a:r>
            <a:r>
              <a:rPr lang="en-US" sz="1600" dirty="0" err="1" smtClean="0"/>
              <a:t>azalište</a:t>
            </a:r>
            <a:r>
              <a:rPr lang="hr-HR" sz="1600" dirty="0" smtClean="0"/>
              <a:t> </a:t>
            </a:r>
            <a:r>
              <a:rPr lang="en-US" sz="1600" dirty="0" err="1" smtClean="0"/>
              <a:t>lutaka</a:t>
            </a:r>
            <a:r>
              <a:rPr lang="en-US" sz="1600" dirty="0" smtClean="0"/>
              <a:t> </a:t>
            </a:r>
            <a:r>
              <a:rPr lang="hr-HR" sz="1600" dirty="0" err="1" smtClean="0"/>
              <a:t>Z</a:t>
            </a:r>
            <a:r>
              <a:rPr lang="en-US" sz="1600" dirty="0" err="1" smtClean="0"/>
              <a:t>adar</a:t>
            </a:r>
            <a:r>
              <a:rPr lang="en-US" sz="1600" dirty="0" smtClean="0"/>
              <a:t>, </a:t>
            </a:r>
            <a:r>
              <a:rPr lang="hr-HR" sz="1600" dirty="0" smtClean="0"/>
              <a:t>Gradska knjižnica, posjet zdravstvenoj ustanovi, Crveni križ, bolnica ili Dom zdravlja, </a:t>
            </a:r>
            <a:r>
              <a:rPr lang="en-US" sz="1600" dirty="0" err="1" smtClean="0"/>
              <a:t>posjet</a:t>
            </a:r>
            <a:r>
              <a:rPr lang="hr-HR" sz="1600" dirty="0" smtClean="0"/>
              <a:t> </a:t>
            </a:r>
            <a:r>
              <a:rPr lang="en-US" sz="1600" dirty="0" err="1" smtClean="0"/>
              <a:t>meteorološkoj</a:t>
            </a:r>
            <a:r>
              <a:rPr lang="hr-HR" sz="1600" dirty="0" smtClean="0"/>
              <a:t> </a:t>
            </a:r>
            <a:r>
              <a:rPr lang="en-US" sz="1600" dirty="0" err="1" smtClean="0"/>
              <a:t>postaji</a:t>
            </a:r>
            <a:r>
              <a:rPr lang="hr-HR" sz="1600" dirty="0" smtClean="0"/>
              <a:t> , kulturno- povijesni spomenici Zadra: Mi kao turistički vodiči, radionice u organizaciji Narodnog muzeja, </a:t>
            </a:r>
            <a:r>
              <a:rPr lang="hr-HR" sz="1600" dirty="0" smtClean="0"/>
              <a:t>posjet </a:t>
            </a:r>
            <a:r>
              <a:rPr lang="hr-HR" sz="1600" dirty="0" smtClean="0"/>
              <a:t>šumi Musapstan, mjerenje pulsa, brzina disanja, posjet obali mora u blizini škole, natjecanje u razvrstavanju otpada, Vukovar, posjet Parku znanosti u Oroslavju, posjet srednjim školama Zadarske županije, Mladi tehničari – organizirane radionice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6215074" cy="6429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POLUDNEVNI I JEDNODNEVNI IZLETI</a:t>
            </a:r>
            <a:endParaRPr lang="hr-HR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304"/>
          <a:ext cx="8786843" cy="355474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71636"/>
                <a:gridCol w="7215207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Upoznavanje ljepota i znamenitosti</a:t>
                      </a:r>
                      <a:r>
                        <a:rPr lang="hr-HR" sz="1200" b="0" baseline="0" dirty="0" smtClean="0"/>
                        <a:t> </a:t>
                      </a:r>
                      <a:r>
                        <a:rPr lang="hr-HR" sz="1200" b="0" dirty="0" smtClean="0"/>
                        <a:t>šireg zavičaja, razgledavanje stare gradske jezgre posjećenih gradova, međusobno druženie i razonoda. Bolje upoznati</a:t>
                      </a:r>
                      <a:r>
                        <a:rPr lang="hr-HR" sz="1200" b="0" baseline="0" dirty="0" smtClean="0"/>
                        <a:t> dijelove Hrvatske s naglaskom na iznimno bogatstvo i raznolikost. Razvijati ekološku svijest  i svijest o čuvanju kulturnih i prirodnih ljepota zavičaja.</a:t>
                      </a:r>
                      <a:endParaRPr lang="hr-HR" sz="1200" b="0" dirty="0"/>
                    </a:p>
                  </a:txBody>
                  <a:tcPr/>
                </a:tc>
              </a:tr>
              <a:tr h="36005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od 1. do 8. razreda.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 od 1. do 8. razreda, roditelji, agencija.</a:t>
                      </a:r>
                      <a:endParaRPr lang="hr-HR" sz="1200" dirty="0"/>
                    </a:p>
                  </a:txBody>
                  <a:tcPr/>
                </a:tc>
              </a:tr>
              <a:tr h="59438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Natječaj, Školski</a:t>
                      </a:r>
                      <a:r>
                        <a:rPr lang="hr-HR" sz="1200" baseline="0" dirty="0" smtClean="0"/>
                        <a:t> odbor, Povjerenstvo, roditeljski sastanci, agencije.</a:t>
                      </a:r>
                    </a:p>
                    <a:p>
                      <a:r>
                        <a:rPr lang="hr-HR" sz="1200" baseline="0" dirty="0" smtClean="0"/>
                        <a:t>Prema izvedbenom planu i programu za svaku izvanučioničku i terensku nastavu.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</a:t>
                      </a:r>
                      <a:r>
                        <a:rPr lang="hr-HR" sz="1200" baseline="0" dirty="0" smtClean="0"/>
                        <a:t> 2019./2020.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Troškovi</a:t>
                      </a:r>
                      <a:r>
                        <a:rPr lang="hr-HR" sz="1200" baseline="0" dirty="0" smtClean="0"/>
                        <a:t> prijevoza, ručka i vodiča, cca. 300,00 kn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Razgovor</a:t>
                      </a:r>
                      <a:r>
                        <a:rPr lang="hr-HR" sz="1200" baseline="0" dirty="0" smtClean="0"/>
                        <a:t> o dojmovima nakon izleta, kviz o viđenom.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90"/>
            <a:ext cx="8552192" cy="3719335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hr-HR" dirty="0" smtClean="0"/>
              <a:t>	</a:t>
            </a:r>
            <a:r>
              <a:rPr lang="en-US" dirty="0" err="1" smtClean="0"/>
              <a:t>Krapanj</a:t>
            </a:r>
            <a:r>
              <a:rPr lang="en-US" dirty="0" smtClean="0"/>
              <a:t> – </a:t>
            </a:r>
            <a:r>
              <a:rPr lang="hr-HR" dirty="0" err="1" smtClean="0"/>
              <a:t>P</a:t>
            </a:r>
            <a:r>
              <a:rPr lang="en-US" dirty="0" err="1" smtClean="0"/>
              <a:t>rvić</a:t>
            </a:r>
            <a:r>
              <a:rPr lang="en-US" dirty="0" smtClean="0"/>
              <a:t> – </a:t>
            </a:r>
            <a:r>
              <a:rPr lang="hr-HR" dirty="0" err="1" smtClean="0"/>
              <a:t>Z</a:t>
            </a:r>
            <a:r>
              <a:rPr lang="en-US" dirty="0" err="1" smtClean="0"/>
              <a:t>larin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hr-HR" dirty="0" smtClean="0"/>
              <a:t>OBC Veliki Žitnik, Mukinje (zima), Šibenik, Skradin, Eko park Krašograd, Karlovac – Aquatika, Cerovačke pećine, otok Krapanj ili Zlarin i Primošten, Vodice, NP Krka, NP Mljet, Split, Omiš i Radmanove mlinice, Cres, Lošinj, Rab, Senj, Rijeka, Zavižan – Botanički vrt, Gorski Kotar (zima), Lika,  Ogulin</a:t>
            </a:r>
            <a:r>
              <a:rPr lang="en-US" dirty="0" smtClean="0"/>
              <a:t>, </a:t>
            </a:r>
            <a:r>
              <a:rPr lang="en-US" dirty="0" err="1" smtClean="0"/>
              <a:t>Ugljan</a:t>
            </a:r>
            <a:r>
              <a:rPr lang="en-US" dirty="0" smtClean="0"/>
              <a:t>, </a:t>
            </a:r>
            <a:r>
              <a:rPr lang="en-US" dirty="0" err="1" smtClean="0"/>
              <a:t>Pašman</a:t>
            </a:r>
            <a:r>
              <a:rPr lang="hr-HR" dirty="0" smtClean="0"/>
              <a:t>, Dugi otok, </a:t>
            </a:r>
            <a:r>
              <a:rPr lang="en-US" dirty="0" err="1" smtClean="0"/>
              <a:t>Biograd</a:t>
            </a:r>
            <a:r>
              <a:rPr lang="hr-HR" dirty="0" smtClean="0"/>
              <a:t> </a:t>
            </a:r>
            <a:r>
              <a:rPr lang="en-US" dirty="0" err="1" smtClean="0"/>
              <a:t>na</a:t>
            </a:r>
            <a:r>
              <a:rPr lang="hr-HR" dirty="0" smtClean="0"/>
              <a:t> </a:t>
            </a:r>
            <a:r>
              <a:rPr lang="en-US" dirty="0" err="1" smtClean="0"/>
              <a:t>Moru</a:t>
            </a:r>
            <a:r>
              <a:rPr lang="en-US" dirty="0" smtClean="0"/>
              <a:t>, </a:t>
            </a:r>
            <a:r>
              <a:rPr lang="en-US" dirty="0" err="1" smtClean="0"/>
              <a:t>Knin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err="1" smtClean="0"/>
              <a:t>Sinj</a:t>
            </a:r>
            <a:r>
              <a:rPr lang="en-US" dirty="0" smtClean="0"/>
              <a:t>, NP </a:t>
            </a:r>
            <a:r>
              <a:rPr lang="en-US" dirty="0" err="1" smtClean="0"/>
              <a:t>Plitvice</a:t>
            </a:r>
            <a:r>
              <a:rPr lang="en-US" dirty="0" smtClean="0"/>
              <a:t>, </a:t>
            </a:r>
            <a:r>
              <a:rPr lang="hr-HR" dirty="0" smtClean="0"/>
              <a:t>Pag, Nin, </a:t>
            </a:r>
            <a:r>
              <a:rPr lang="en-US" dirty="0" err="1" smtClean="0"/>
              <a:t>Zrmanja</a:t>
            </a:r>
            <a:r>
              <a:rPr lang="en-US" dirty="0" smtClean="0"/>
              <a:t>, </a:t>
            </a:r>
            <a:r>
              <a:rPr lang="en-US" dirty="0" err="1" smtClean="0"/>
              <a:t>Vrsi</a:t>
            </a:r>
            <a:r>
              <a:rPr lang="en-US" dirty="0" smtClean="0"/>
              <a:t>, </a:t>
            </a:r>
            <a:r>
              <a:rPr lang="hr-HR" dirty="0" smtClean="0"/>
              <a:t>Vransko jezero, Čigoč, NP Kornati, otok Rab, Smiljan, Gospić, PP</a:t>
            </a:r>
            <a:r>
              <a:rPr lang="en-US" dirty="0" smtClean="0"/>
              <a:t> </a:t>
            </a:r>
            <a:r>
              <a:rPr lang="hr-HR" dirty="0" smtClean="0"/>
              <a:t>T</a:t>
            </a:r>
            <a:r>
              <a:rPr lang="en-US" dirty="0" err="1" smtClean="0"/>
              <a:t>elašćica</a:t>
            </a:r>
            <a:r>
              <a:rPr lang="en-US" dirty="0" smtClean="0"/>
              <a:t>, </a:t>
            </a:r>
            <a:r>
              <a:rPr lang="hr-HR" dirty="0" smtClean="0"/>
              <a:t>P</a:t>
            </a:r>
            <a:r>
              <a:rPr lang="en-US" dirty="0" err="1" smtClean="0"/>
              <a:t>aklenica</a:t>
            </a:r>
            <a:endParaRPr lang="hr-H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357554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ŠKOLA U PRIRODI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304"/>
          <a:ext cx="8858281" cy="334042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71636"/>
                <a:gridCol w="728664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Upoznati različitosti zavičaja, zemljopisna obilježja, prirodno – geografske uvjete, razvijati želju za upoznavanjem i</a:t>
                      </a:r>
                      <a:r>
                        <a:rPr lang="hr-HR" sz="1200" b="0" baseline="0" dirty="0" smtClean="0"/>
                        <a:t> istraživanjem zavičaja, razvijati ljubav prema vlastitom zavičaju ali i ostalim dijelovima domovine.</a:t>
                      </a:r>
                      <a:endParaRPr lang="hr-HR" sz="1200" b="0" dirty="0"/>
                    </a:p>
                  </a:txBody>
                  <a:tcPr/>
                </a:tc>
              </a:tr>
              <a:tr h="43148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4. razreda.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Učiteljice</a:t>
                      </a:r>
                      <a:r>
                        <a:rPr lang="hr-HR" sz="1200" baseline="0" dirty="0" smtClean="0"/>
                        <a:t> razredne nastave, roditelji, vanjski suradnici.</a:t>
                      </a:r>
                      <a:endParaRPr lang="hr-HR" sz="12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Natječaj, Povjerenstvo,</a:t>
                      </a:r>
                      <a:r>
                        <a:rPr lang="hr-HR" sz="1200" baseline="0" dirty="0" smtClean="0"/>
                        <a:t> roditeljski sastanci, agencije.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Školska godina 2019./2020.,</a:t>
                      </a:r>
                      <a:r>
                        <a:rPr lang="hr-HR" sz="1200" baseline="0" dirty="0" smtClean="0"/>
                        <a:t> 2-3 dana.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Određuje se trenutno – putnička agencija</a:t>
                      </a:r>
                      <a:r>
                        <a:rPr lang="hr-HR" sz="1200" baseline="0" dirty="0" smtClean="0"/>
                        <a:t> i suglasnost</a:t>
                      </a:r>
                      <a:r>
                        <a:rPr lang="hr-HR" sz="1200" dirty="0" smtClean="0"/>
                        <a:t> roditelja,</a:t>
                      </a:r>
                      <a:r>
                        <a:rPr lang="hr-HR" sz="1200" baseline="0" dirty="0" smtClean="0"/>
                        <a:t> Školskog odbora i Povjerenstva.</a:t>
                      </a:r>
                      <a:endParaRPr lang="hr-HR" sz="1200" dirty="0" smtClean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Praćenje rada i zalaganja učenika, izrada plakata i prezentacija.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6"/>
            <a:ext cx="8246070" cy="3206805"/>
          </a:xfrm>
        </p:spPr>
        <p:txBody>
          <a:bodyPr/>
          <a:lstStyle/>
          <a:p>
            <a:pPr lvl="0" algn="ctr">
              <a:buNone/>
            </a:pPr>
            <a:r>
              <a:rPr lang="hr-HR" dirty="0" smtClean="0"/>
              <a:t>	Lika, Gorski kotar, Hrvatsko zagorje, Istra, Veliki Žitnik, Rijeka, Kvarner, Krk, Krapina i Muzej krapinskih neandertalaca, Pisarovina, Dalmacija (srednja i južna), Jamnica, Ekopark Krašograd, Split, otok Hvar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000496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EKSKURZIJA 8. razreda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59451"/>
              </p:ext>
            </p:extLst>
          </p:nvPr>
        </p:nvGraphicFramePr>
        <p:xfrm>
          <a:off x="142874" y="1214438"/>
          <a:ext cx="8858281" cy="36133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4482"/>
                <a:gridCol w="7143799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Učenici posjećuju i upoznaju kulturne znamenitosti i prirodne ljepote domovine. Ekskurzija</a:t>
                      </a:r>
                      <a:r>
                        <a:rPr lang="hr-HR" sz="1200" b="0" kern="1200" baseline="0" dirty="0" smtClean="0"/>
                        <a:t> će se organizirati po izboru učenika. Područje RH.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 8. razreda.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 učitelji,</a:t>
                      </a:r>
                      <a:r>
                        <a:rPr lang="hr-HR" sz="1200" baseline="0" dirty="0" smtClean="0"/>
                        <a:t> roditelji, agencija.</a:t>
                      </a:r>
                      <a:endParaRPr lang="hr-HR" sz="1200" dirty="0"/>
                    </a:p>
                  </a:txBody>
                  <a:tcPr/>
                </a:tc>
              </a:tr>
              <a:tr h="67295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VREDNOVANJA: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Natječaj, rad Povjerenstva, roditeljski sastanci, agencije.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 drugom polugodišu, krajem nastavne 2019./2020. godine.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Određuje se trenutno odabirom agencije.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Kroz razgovor i dojmove nakon izleta.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1071552"/>
            <a:ext cx="3980159" cy="5983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ŠKOLSKA KNJIŽNICA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28808"/>
            <a:ext cx="8246070" cy="2933517"/>
          </a:xfrm>
        </p:spPr>
        <p:txBody>
          <a:bodyPr/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UPOZNAVANJE KNJIŽNICE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POTICANJE ČITALAČKIH NAVIKA</a:t>
            </a:r>
          </a:p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ZADAR ČITA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343783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429124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UPOZNAVANJE KNJIŽNICE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143000"/>
          <a:ext cx="8858281" cy="37839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71606"/>
                <a:gridCol w="7286675"/>
              </a:tblGrid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Upoznati knjižnični prostor i knjižničara, biti samostalan u uporabi različitih izvora informacija i znanja, snalaziti se u svim knjižnicama, služiti se njihovom građom, poznavati klasifikacijska načela, uporaba raznovrsnih kataloga, bibliografija, referentne zbirke i drugih izvora znanja. </a:t>
                      </a: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Knjižnično-informacijsko poučavanje.</a:t>
                      </a: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Ljiljana Didov, prof. i dipl.knjižničar.</a:t>
                      </a:r>
                    </a:p>
                  </a:txBody>
                  <a:tcPr/>
                </a:tc>
              </a:tr>
              <a:tr h="6473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Razgovor, poučavanje, radionice, medijska kultura, istraživanje, prezentacija naučenog, primjena naučenog.</a:t>
                      </a: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školske godine.</a:t>
                      </a: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Uredski materijal.</a:t>
                      </a:r>
                    </a:p>
                  </a:txBody>
                  <a:tcPr/>
                </a:tc>
              </a:tr>
              <a:tr h="4993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Kroz upoznavanja s radom knjižnice, učenici će sami vrednovati rad knjižničara i svoju aktivnost u knjižnici.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786446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POTICANJE ČITALAČKIH NAVIKA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4" y="1214438"/>
          <a:ext cx="8858281" cy="343472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3044"/>
                <a:gridCol w="7215237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Kod učenika razvijati naviku dolaženja u knjižnicu, kulturu čitanja i sudjelovanja u aktivnostima školske knjižnice. Razvijati osjećaj za knjižnu građu (čuvanje i vraćanje knjiga na vrijeme). Probuditi u učeniku ljubav prema knjizi.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Razvijati čitalačke navike kod učenika od 1. – 8. razreda. Postepeno upoznavanje s radom knjižnica. </a:t>
                      </a:r>
                    </a:p>
                  </a:txBody>
                  <a:tcPr/>
                </a:tc>
              </a:tr>
              <a:tr h="44148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Ljiljana Didov, prof. i dipl.knjižničar.</a:t>
                      </a:r>
                    </a:p>
                  </a:txBody>
                  <a:tcPr/>
                </a:tc>
              </a:tr>
              <a:tr h="66581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Pričanje priča, sat lektire, parlaonica, kviz o pročitanim knjigama, medijska kultura, književni susreti, radionice.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školske godine.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Uredski materijal.</a:t>
                      </a:r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Praćenje čitalačkih navika te anketiranje učenika, učitelja, roditelja.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357422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ZADAR ČITA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14428"/>
          <a:ext cx="8858312" cy="35719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3074"/>
                <a:gridCol w="7215238"/>
              </a:tblGrid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dirty="0" smtClean="0"/>
                        <a:t>Suradnja školske i gradske knjižnice, poticanje čitalačkih navika i odlaska u druge knjižnice, upoznati odjele i aktivnosti gradske knjižnice s ciljem poticanja čitanja i uporabe knjižnice u učenju i kreativnom provođenju slobodnog vremena.</a:t>
                      </a:r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Knjižnično-informacijsko poučavanje.</a:t>
                      </a:r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Ljiljana Didov, prof. i dipl.knjižničar.</a:t>
                      </a:r>
                    </a:p>
                  </a:txBody>
                  <a:tcPr/>
                </a:tc>
              </a:tr>
              <a:tr h="6658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Organizacija pripreme i odlaska učenika naše škole u gradsku knjižnicu.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Tijekom školske godine.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Uredski materijal.</a:t>
                      </a: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Učitelji i učenici će vrednovati organizirane aktivnosti.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3408655" cy="741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VJERONAUK</a:t>
            </a:r>
            <a:endParaRPr lang="hr-H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70"/>
            <a:ext cx="8246070" cy="320680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Dani zahvalnosti za plodove zemlje</a:t>
            </a:r>
          </a:p>
          <a:p>
            <a:pPr>
              <a:lnSpc>
                <a:spcPct val="80000"/>
              </a:lnSpc>
            </a:pP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Ususret Božiću</a:t>
            </a:r>
          </a:p>
          <a:p>
            <a:pPr>
              <a:lnSpc>
                <a:spcPct val="80000"/>
              </a:lnSpc>
            </a:pP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Humanitarna akcija – likovna radionica</a:t>
            </a:r>
          </a:p>
          <a:p>
            <a:pPr>
              <a:lnSpc>
                <a:spcPct val="80000"/>
              </a:lnSpc>
            </a:pP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Humanitarna akcija – Djeca djeci</a:t>
            </a:r>
          </a:p>
          <a:p>
            <a:pPr>
              <a:lnSpc>
                <a:spcPct val="80000"/>
              </a:lnSpc>
            </a:pP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Milijun djece moli zajedno za mir i jedinstvo</a:t>
            </a:r>
          </a:p>
          <a:p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987574"/>
            <a:ext cx="3042915" cy="734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PROJEKTI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E – škola</a:t>
            </a:r>
          </a:p>
          <a:p>
            <a:r>
              <a:rPr lang="hr-HR" b="1" dirty="0" smtClean="0"/>
              <a:t>Mentori za čitanje</a:t>
            </a:r>
          </a:p>
          <a:p>
            <a:r>
              <a:rPr lang="hr-HR" b="1" dirty="0" smtClean="0"/>
              <a:t>Zeleni otok</a:t>
            </a:r>
          </a:p>
          <a:p>
            <a:r>
              <a:rPr lang="hr-HR" b="1" dirty="0" smtClean="0"/>
              <a:t>Zaboravljene igre</a:t>
            </a:r>
          </a:p>
          <a:p>
            <a:r>
              <a:rPr lang="hr-HR" b="1" dirty="0" smtClean="0"/>
              <a:t>Dan izvannastavnih aktivnosti</a:t>
            </a:r>
          </a:p>
          <a:p>
            <a:r>
              <a:rPr lang="hr-HR" b="1" dirty="0" smtClean="0"/>
              <a:t>Dan otvorenih vrata</a:t>
            </a:r>
          </a:p>
          <a:p>
            <a:r>
              <a:rPr lang="hr-HR" b="1" dirty="0" smtClean="0"/>
              <a:t>Razmjena učenika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54943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1907704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 - ŠKOLA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495463"/>
              </p:ext>
            </p:extLst>
          </p:nvPr>
        </p:nvGraphicFramePr>
        <p:xfrm>
          <a:off x="0" y="1022626"/>
          <a:ext cx="9118073" cy="41005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76584"/>
                <a:gridCol w="7941489"/>
              </a:tblGrid>
              <a:tr h="1371600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CILJEVI: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1200" b="0" kern="1200" dirty="0" smtClean="0">
                          <a:effectLst/>
                        </a:rPr>
                        <a:t>Izgradnju lokalne računalne mreže škole.</a:t>
                      </a:r>
                      <a:r>
                        <a:rPr lang="hr-HR" sz="1200" b="0" kern="1200" baseline="0" dirty="0" smtClean="0">
                          <a:effectLst/>
                        </a:rPr>
                        <a:t> O</a:t>
                      </a:r>
                      <a:r>
                        <a:rPr lang="hr-HR" sz="1200" b="0" kern="1200" dirty="0" smtClean="0">
                          <a:effectLst/>
                        </a:rPr>
                        <a:t>premanje zaposlenika škole koji sudjeluju u projektnim aktivnostima prijenosnim računalom</a:t>
                      </a:r>
                    </a:p>
                    <a:p>
                      <a:pPr lvl="0"/>
                      <a:r>
                        <a:rPr lang="hr-HR" sz="1200" b="0" kern="1200" dirty="0" smtClean="0">
                          <a:effectLst/>
                        </a:rPr>
                        <a:t>opremanje odabranih učionica u školi opremom: jedna prezentacijska s pametnim ekranom i druga interaktivna s pametnim ekranom i uređajima za učenike.</a:t>
                      </a:r>
                      <a:r>
                        <a:rPr lang="hr-HR" sz="1200" b="0" kern="1200" baseline="0" dirty="0" smtClean="0">
                          <a:effectLst/>
                        </a:rPr>
                        <a:t> D</a:t>
                      </a:r>
                      <a:r>
                        <a:rPr lang="hr-HR" sz="1200" b="0" kern="1200" dirty="0" smtClean="0">
                          <a:effectLst/>
                        </a:rPr>
                        <a:t>io škola bit će opremljen i dodatnom opremom ovisno o potrebama i željama škola.</a:t>
                      </a:r>
                      <a:r>
                        <a:rPr lang="hr-HR" sz="1200" b="0" kern="1200" baseline="0" dirty="0" smtClean="0">
                          <a:effectLst/>
                        </a:rPr>
                        <a:t> K</a:t>
                      </a:r>
                      <a:r>
                        <a:rPr lang="hr-HR" sz="1200" b="0" kern="1200" dirty="0" smtClean="0">
                          <a:effectLst/>
                        </a:rPr>
                        <a:t>orištenje e-usluga prema planu projekta.</a:t>
                      </a:r>
                      <a:r>
                        <a:rPr lang="hr-HR" sz="1200" b="0" kern="1200" baseline="0" dirty="0" smtClean="0">
                          <a:effectLst/>
                        </a:rPr>
                        <a:t> K</a:t>
                      </a:r>
                      <a:r>
                        <a:rPr lang="hr-HR" sz="1200" b="0" kern="1200" dirty="0" smtClean="0">
                          <a:effectLst/>
                        </a:rPr>
                        <a:t>orištenje e-sadržaja razvijenih u projektu (digitalni obrazovni sadržaji, scenariji poučavanja i slično).</a:t>
                      </a:r>
                      <a:r>
                        <a:rPr lang="hr-HR" sz="1200" b="0" kern="1200" baseline="0" dirty="0" smtClean="0">
                          <a:effectLst/>
                        </a:rPr>
                        <a:t> E</a:t>
                      </a:r>
                      <a:r>
                        <a:rPr lang="hr-HR" sz="1200" b="0" kern="1200" dirty="0" smtClean="0">
                          <a:effectLst/>
                        </a:rPr>
                        <a:t>dukaciju zaposlenika škole za korištenje e-usluga, e-sadržaja i primjenu IKT-a u obrazovanju, upravljanju i drugim procesima u školi.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NAMJENA: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Učenicima, zaposlenicima</a:t>
                      </a:r>
                      <a:r>
                        <a:rPr lang="hr-HR" sz="1200" baseline="0" dirty="0" smtClean="0"/>
                        <a:t> škole kroz edukacije, korištenje različitih usluga.</a:t>
                      </a:r>
                      <a:endParaRPr lang="hr-HR" sz="1200" dirty="0"/>
                    </a:p>
                  </a:txBody>
                  <a:tcPr/>
                </a:tc>
              </a:tr>
              <a:tr h="503325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NOSITELJI: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Voditelj projekta: ravnateljica Jasmina Matešić.</a:t>
                      </a:r>
                    </a:p>
                    <a:p>
                      <a:r>
                        <a:rPr lang="hr-HR" sz="1200" kern="1200" dirty="0" smtClean="0">
                          <a:effectLst/>
                        </a:rPr>
                        <a:t>Koordinator projekta: učiteljica informatike Marina </a:t>
                      </a:r>
                      <a:r>
                        <a:rPr lang="hr-HR" sz="1200" kern="1200" dirty="0" err="1" smtClean="0">
                          <a:effectLst/>
                        </a:rPr>
                        <a:t>Barunović</a:t>
                      </a:r>
                      <a:r>
                        <a:rPr lang="hr-HR" sz="1200" kern="1200" dirty="0" smtClean="0">
                          <a:effectLst/>
                        </a:rPr>
                        <a:t>.</a:t>
                      </a:r>
                      <a:endParaRPr lang="hr-HR" sz="1200" dirty="0"/>
                    </a:p>
                  </a:txBody>
                  <a:tcPr/>
                </a:tc>
              </a:tr>
              <a:tr h="720539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NAČINI REALIZACIJE: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Opremanje će se odvijati u dvije faze, od kojih je prva faza tijekom jeseni 2019. godine (opremanje dijela nastavnika prijenosnim računalima), a druga faza po završetku radova na računalnoj mreži škole. Pri završetku projekta škole koje su uspješno sudjelovale u projektu opremit će se dodatnom opremom prema želji i potrebi škole. </a:t>
                      </a:r>
                      <a:endParaRPr lang="hr-HR" sz="1200" dirty="0"/>
                    </a:p>
                  </a:txBody>
                  <a:tcPr/>
                </a:tc>
              </a:tr>
              <a:tr h="425677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VREMENIK: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Projektiranje i izgradnja računalne mreže realizirat će se u periodu od siječnja 2019. do siječnja 2022., u fazama.</a:t>
                      </a:r>
                      <a:endParaRPr lang="hr-HR" sz="1200" dirty="0"/>
                    </a:p>
                  </a:txBody>
                  <a:tcPr/>
                </a:tc>
              </a:tr>
              <a:tr h="354400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TROŠKOVNIK: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Troškovi će se formirati po potrebi.</a:t>
                      </a:r>
                      <a:endParaRPr lang="hr-HR" sz="1200" dirty="0"/>
                    </a:p>
                  </a:txBody>
                  <a:tcPr/>
                </a:tc>
              </a:tr>
              <a:tr h="368125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VREDNOVANJE: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Korisiti</a:t>
                      </a:r>
                      <a:r>
                        <a:rPr lang="hr-HR" sz="1200" dirty="0" smtClean="0"/>
                        <a:t> e – usluge</a:t>
                      </a:r>
                      <a:r>
                        <a:rPr lang="hr-HR" sz="1200" baseline="0" dirty="0" smtClean="0"/>
                        <a:t> prema planu projekta.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1160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3851920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MENTORI ZA ČITANJE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198554"/>
              </p:ext>
            </p:extLst>
          </p:nvPr>
        </p:nvGraphicFramePr>
        <p:xfrm>
          <a:off x="107950" y="1131888"/>
          <a:ext cx="8928546" cy="38881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6511"/>
                <a:gridCol w="7132035"/>
              </a:tblGrid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Prevencija razvoja teškoće</a:t>
                      </a:r>
                      <a:r>
                        <a:rPr lang="hr-HR" sz="1200" b="0" baseline="0" dirty="0" smtClean="0"/>
                        <a:t> u čitanju, podignuti samopouzdanje učenicima koji su razvili lošiju tehniku čitanja, pospješiti tehniku čitanja.</a:t>
                      </a:r>
                      <a:endParaRPr lang="hr-HR" sz="1200" b="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Senzibiliziranje vršnjaka za djecu s teškoćama</a:t>
                      </a:r>
                      <a:r>
                        <a:rPr lang="hr-HR" sz="1200" baseline="0" dirty="0" smtClean="0"/>
                        <a:t> u čitanju, smanjiti teškoće čitanja u višim razredima.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Gradska knjižnica u suradnji s logopedima, psiholozima i učiteljima.</a:t>
                      </a:r>
                      <a:endParaRPr lang="hr-HR" sz="1200" dirty="0"/>
                    </a:p>
                  </a:txBody>
                  <a:tcPr/>
                </a:tc>
              </a:tr>
              <a:tr h="86862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Sastajanje s mentorom koje će dijete dobiti jedanput</a:t>
                      </a:r>
                      <a:r>
                        <a:rPr lang="hr-HR" sz="1200" baseline="0" dirty="0" smtClean="0"/>
                        <a:t> tjedno u Gradskoj knjižnici (Ogranak Arbanasi i Ploče). Rad s mentorom traje 60 min. i svaki mjesec mentor za čitanje podnosi izvješće kako bismo pratili napredak djeteta.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Tijekom školske godine 2019./2020.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Uredski materijal.</a:t>
                      </a:r>
                      <a:endParaRPr lang="hr-HR" sz="1200" dirty="0"/>
                    </a:p>
                  </a:txBody>
                  <a:tcPr/>
                </a:tc>
              </a:tr>
              <a:tr h="5032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Analiza rezultata</a:t>
                      </a:r>
                      <a:r>
                        <a:rPr lang="hr-HR" sz="1200" baseline="0" dirty="0" smtClean="0"/>
                        <a:t> čitanja i razumijevanja pročitanog  na kraju školske godine.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0267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2411760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ZELENI OTOK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752787"/>
              </p:ext>
            </p:extLst>
          </p:nvPr>
        </p:nvGraphicFramePr>
        <p:xfrm>
          <a:off x="107504" y="1347614"/>
          <a:ext cx="8928546" cy="3570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21637"/>
                <a:gridCol w="7206909"/>
              </a:tblGrid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effectLst/>
                        </a:rPr>
                        <a:t>Vraćanje života u Perivoj Vladimira Nazora; upoznati načine kojima se možemo aktivno uključiti u zaštitu prirode svoga kraja.</a:t>
                      </a:r>
                      <a:endParaRPr lang="hr-HR" sz="1200" b="0" dirty="0"/>
                    </a:p>
                  </a:txBody>
                  <a:tcPr/>
                </a:tc>
              </a:tr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Učenicima</a:t>
                      </a:r>
                      <a:r>
                        <a:rPr lang="hr-HR" sz="1200" baseline="0" dirty="0" smtClean="0"/>
                        <a:t> koji pokažu interes za projekt.</a:t>
                      </a:r>
                      <a:endParaRPr lang="hr-HR" sz="1200" dirty="0"/>
                    </a:p>
                  </a:txBody>
                  <a:tcPr/>
                </a:tc>
              </a:tr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Predstavnik javne ustanove Nasadi, učenici, učitelji.</a:t>
                      </a:r>
                      <a:endParaRPr lang="hr-HR" sz="1200" dirty="0"/>
                    </a:p>
                  </a:txBody>
                  <a:tcPr/>
                </a:tc>
              </a:tr>
              <a:tr h="6064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Izvanučionička</a:t>
                      </a:r>
                      <a:r>
                        <a:rPr lang="hr-HR" sz="1200" baseline="0" dirty="0" smtClean="0"/>
                        <a:t> nastava.</a:t>
                      </a:r>
                      <a:endParaRPr lang="hr-HR" sz="1200" dirty="0"/>
                    </a:p>
                  </a:txBody>
                  <a:tcPr/>
                </a:tc>
              </a:tr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Kroz pojedina godišnja doba.</a:t>
                      </a:r>
                      <a:endParaRPr lang="hr-HR" sz="1200" dirty="0"/>
                    </a:p>
                  </a:txBody>
                  <a:tcPr/>
                </a:tc>
              </a:tr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Nisu potrebna materijalna sredstva.</a:t>
                      </a:r>
                      <a:endParaRPr lang="hr-HR" sz="1200" dirty="0"/>
                    </a:p>
                  </a:txBody>
                  <a:tcPr/>
                </a:tc>
              </a:tr>
              <a:tr h="4940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Sudjelovanje u edukativnim radionicama; istraživački rad.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40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377991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ZABORAVLJENE IGRE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574902"/>
              </p:ext>
            </p:extLst>
          </p:nvPr>
        </p:nvGraphicFramePr>
        <p:xfrm>
          <a:off x="107950" y="1203324"/>
          <a:ext cx="8856538" cy="354256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07752"/>
                <a:gridCol w="7148786"/>
              </a:tblGrid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effectLst/>
                        </a:rPr>
                        <a:t>Saznati o načinu i bogatstvu života naših predaka i sačuvati te vrijednosti; njegovati ljubav prema obitelji.</a:t>
                      </a:r>
                      <a:endParaRPr lang="hr-HR" sz="1200" b="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Učenici</a:t>
                      </a:r>
                      <a:r>
                        <a:rPr lang="hr-HR" sz="1200" baseline="0" dirty="0" smtClean="0"/>
                        <a:t> zainteresirani za projekt.</a:t>
                      </a:r>
                      <a:endParaRPr lang="hr-HR" sz="1200" dirty="0" smtClean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Učitelji (1.-4.), roditelji, predci, mještani, razredni gost.</a:t>
                      </a:r>
                    </a:p>
                  </a:txBody>
                  <a:tcPr/>
                </a:tc>
              </a:tr>
              <a:tr h="634451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Usmena predaja, zapisi.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Tijekom cijele šk. god. 2019./2020.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Materijal za izradu igara, papir, CD</a:t>
                      </a:r>
                    </a:p>
                    <a:p>
                      <a:r>
                        <a:rPr lang="hr-HR" sz="1200" kern="1200" dirty="0" smtClean="0">
                          <a:effectLst/>
                        </a:rPr>
                        <a:t>50,00 kn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Prezentacija prikupljenog materijala, sudjelovanje u igrama,</a:t>
                      </a:r>
                    </a:p>
                    <a:p>
                      <a:r>
                        <a:rPr lang="hr-HR" sz="1200" kern="1200" dirty="0" smtClean="0">
                          <a:effectLst/>
                        </a:rPr>
                        <a:t>slikovnica igara.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384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429124" cy="6309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 OTVORENIH VRATA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22985"/>
              </p:ext>
            </p:extLst>
          </p:nvPr>
        </p:nvGraphicFramePr>
        <p:xfrm>
          <a:off x="179512" y="1635646"/>
          <a:ext cx="8480426" cy="2890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85919"/>
                <a:gridCol w="6694507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Upoznati</a:t>
                      </a:r>
                      <a:r>
                        <a:rPr lang="hr-HR" sz="1200" b="0" baseline="0" dirty="0" smtClean="0"/>
                        <a:t> učenike s kulturnom baštinom grada, razvijati interes za proučavanjem povijesti grada, razvijati interes za umjetnošću, predavanjem o Domovinskom ratu osvijestiti kod učenika važnost istoga.</a:t>
                      </a:r>
                      <a:endParaRPr lang="hr-HR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opće</a:t>
                      </a:r>
                      <a:r>
                        <a:rPr lang="hr-HR" sz="1200" baseline="0" dirty="0" smtClean="0"/>
                        <a:t> kulture i kulturnih navika kod učenika.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Razrednici i učenici od 1.</a:t>
                      </a:r>
                      <a:r>
                        <a:rPr lang="hr-HR" sz="1200" baseline="0" dirty="0" smtClean="0"/>
                        <a:t> do 8. razreda.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Odlazak na izložbe,</a:t>
                      </a:r>
                      <a:r>
                        <a:rPr lang="hr-HR" sz="1200" baseline="0" dirty="0" smtClean="0"/>
                        <a:t> radionice, predavanja.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Dan grada Zadra (24.11.2019.)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Ulaznica za svakog učenika.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Razgovor o viđenom, odslušanom, uočenom</a:t>
                      </a:r>
                      <a:r>
                        <a:rPr lang="hr-HR" sz="1200" baseline="0" dirty="0" smtClean="0"/>
                        <a:t> i naučenom.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63924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11510"/>
            <a:ext cx="6228184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 IZVANNASTAVNIH AKTIVNOSTI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783595"/>
              </p:ext>
            </p:extLst>
          </p:nvPr>
        </p:nvGraphicFramePr>
        <p:xfrm>
          <a:off x="179388" y="1203324"/>
          <a:ext cx="8857108" cy="374468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56308"/>
                <a:gridCol w="7200800"/>
              </a:tblGrid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>
                          <a:effectLst/>
                        </a:rPr>
                        <a:t>Poticanje učeničkih interesa izvan okvira nastavnih predmeta i gradiva. </a:t>
                      </a:r>
                      <a:endParaRPr lang="hr-HR" sz="12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Svim razrednim</a:t>
                      </a:r>
                      <a:r>
                        <a:rPr lang="hr-HR" sz="1200" baseline="0" dirty="0" smtClean="0"/>
                        <a:t> odjelima u školi.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Razredni</a:t>
                      </a:r>
                      <a:r>
                        <a:rPr lang="hr-HR" sz="1200" baseline="0" dirty="0" smtClean="0"/>
                        <a:t> učitelji od 1. do 8. razreda.</a:t>
                      </a:r>
                      <a:endParaRPr lang="hr-HR" sz="1200" dirty="0"/>
                    </a:p>
                  </a:txBody>
                  <a:tcPr/>
                </a:tc>
              </a:tr>
              <a:tr h="836579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Javna prezentacija izvannastavnih aktivnosti  škole na ulicama grada Zadra na zadanu temu.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>
                          <a:effectLst/>
                        </a:rPr>
                        <a:t>Jedan dan u lipnju (točan datum određuje se naknadno).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Cca</a:t>
                      </a:r>
                      <a:r>
                        <a:rPr lang="hr-HR" sz="1200" dirty="0" smtClean="0"/>
                        <a:t> 1000,00 kn.</a:t>
                      </a:r>
                      <a:endParaRPr lang="hr-HR" sz="1200" dirty="0"/>
                    </a:p>
                  </a:txBody>
                  <a:tcPr/>
                </a:tc>
              </a:tr>
              <a:tr h="48468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effectLst/>
                        </a:rPr>
                        <a:t>Objedinjenje svega što su učenici radili kroz tekuću nastavnu godinu.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978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714744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RAZMJENA UČENIKA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74707"/>
              </p:ext>
            </p:extLst>
          </p:nvPr>
        </p:nvGraphicFramePr>
        <p:xfrm>
          <a:off x="142844" y="1428742"/>
          <a:ext cx="8858281" cy="33575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71606"/>
                <a:gridCol w="7286675"/>
              </a:tblGrid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Razvijati jezične kompetencije primjenom engleskog jezika, razvijati međukulturne kompetencije, suradničke odnose i višejezičnost.</a:t>
                      </a:r>
                      <a:endParaRPr lang="hr-HR" sz="1200" b="0" dirty="0"/>
                    </a:p>
                  </a:txBody>
                  <a:tcPr/>
                </a:tc>
              </a:tr>
              <a:tr h="43862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Učenici 7. razreda.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Učenici 7. razreda, učiteljice Engleskog jezika, Grad Zadar, Grad Budimpešta, Osnovna škola Krune Krstića, Theresa Town Bilingual Primary School.</a:t>
                      </a:r>
                      <a:endParaRPr lang="hr-HR" sz="1200" dirty="0"/>
                    </a:p>
                  </a:txBody>
                  <a:tcPr/>
                </a:tc>
              </a:tr>
              <a:tr h="65295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Ekskurzija naših učenika u Mađarsku (Dunabogdany; Budimpešta), ekskurzija mađarskih učenika u Zadar.</a:t>
                      </a:r>
                      <a:endParaRPr lang="hr-HR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Rujan 2019; travanj/ svibanj 2020.</a:t>
                      </a:r>
                      <a:endParaRPr lang="hr-HR" sz="1200" dirty="0"/>
                    </a:p>
                  </a:txBody>
                  <a:tcPr/>
                </a:tc>
              </a:tr>
              <a:tr h="4900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Grad Zadar, Grad Budimpešta.</a:t>
                      </a:r>
                      <a:endParaRPr lang="hr-HR" sz="1200" dirty="0"/>
                    </a:p>
                  </a:txBody>
                  <a:tcPr/>
                </a:tc>
              </a:tr>
              <a:tr h="36719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/>
                        <a:t>Pratiti rad i postignuća učenika.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427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1000114"/>
            <a:ext cx="5194605" cy="5983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STRUČNO RAZVOJNA SLUŽBA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5694670" cy="3416560"/>
          </a:xfrm>
        </p:spPr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ISTRAŽIVANJE KULTURE ČITANJA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ZDRAV ZA PET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SIGURNO PONAŠANJE DJECE NA INTERNETU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ŽIVIM ŽIVOT BEZ NASILJA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MOJE SNAGE I POTEŠKOĆE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JEDAN OD PET (pravilo donjeg rublja)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ŠKOLSKI PROGRAM PREVENCIJE OVISNOSTI (ŠPPO)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OBILJEŽAVANJE MJESECA BORBE PROTIV OVISNOSTI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OBILJEŽVANJE DANA RUŽIČASTIH MAJICA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OBILJEŽAVANJE SVJETSKOG DANA NEPUŠENJA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VIJEĆE UČENIKA</a:t>
            </a:r>
          </a:p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PROFESIONALNA ORIJENTACIJA</a:t>
            </a:r>
          </a:p>
          <a:p>
            <a:pPr>
              <a:buNone/>
            </a:pP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5643570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ISTRAŽIVANJE KULTURE ČITANJA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85866"/>
          <a:ext cx="8786874" cy="35719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15238"/>
              </a:tblGrid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Utvrđivanje</a:t>
                      </a:r>
                      <a:r>
                        <a:rPr lang="hr-HR" sz="1200" b="0" baseline="0" dirty="0" smtClean="0"/>
                        <a:t> brzine čitanja i razumijevanje pročitanog. Utvrđivanje normi za razumijevanje prčitanog.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Učenicima s poteškoćama</a:t>
                      </a:r>
                      <a:r>
                        <a:rPr lang="hr-HR" sz="1200" b="0" baseline="0" dirty="0" smtClean="0"/>
                        <a:t> u čitanju. </a:t>
                      </a:r>
                    </a:p>
                    <a:p>
                      <a:r>
                        <a:rPr lang="hr-HR" sz="1200" b="0" baseline="0" dirty="0" smtClean="0"/>
                        <a:t>1.-4. razreda Furlan test. 5.-8. razreda Kobola test.</a:t>
                      </a:r>
                    </a:p>
                  </a:txBody>
                  <a:tcPr/>
                </a:tc>
              </a:tr>
              <a:tr h="4486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Stručni suradnik</a:t>
                      </a:r>
                      <a:r>
                        <a:rPr lang="hr-HR" sz="1200" b="0" baseline="0" dirty="0" smtClean="0"/>
                        <a:t> defektolog - logoped, učitelji, razrednici 5. razreda.</a:t>
                      </a:r>
                      <a:endParaRPr lang="hr-HR" sz="1200" b="0" dirty="0"/>
                    </a:p>
                  </a:txBody>
                  <a:tcPr/>
                </a:tc>
              </a:tr>
              <a:tr h="6729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Skupno ispitivanje.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Drugo obrazovno</a:t>
                      </a:r>
                      <a:r>
                        <a:rPr lang="hr-HR" sz="1200" b="0" baseline="0" dirty="0" smtClean="0"/>
                        <a:t> razdoblje, testiranje po odjelima.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Troškovi uredskog materijala.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Analiza rezultata.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286644" cy="6108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 ZAHVALNOSTI ZA PLODOVE ZEMLJE</a:t>
            </a: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142990"/>
          <a:ext cx="8786874" cy="38576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71636"/>
                <a:gridCol w="7215238"/>
              </a:tblGrid>
              <a:tr h="970070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CILJEVI: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Poučiti učenike o kruhu kao izrazu životne i duhovne snage.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Potaknuti učenike na zahvalnost na Božjim darovima: pšenici i drugim plodovima zemlje, kruhu i hrani koju svakodnevno blagujemo.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Potaknuti učenike na zahvalnost ljudima koji su svojim radom učinili naš život ljepšim i boljim.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b="0" dirty="0" smtClean="0"/>
                        <a:t>Razvijati odnos prema kruhu, vodi i hrani kroz razmišljanja o gladi u svijetu, čuvanju okoline.</a:t>
                      </a:r>
                    </a:p>
                  </a:txBody>
                  <a:tcPr/>
                </a:tc>
              </a:tr>
              <a:tr h="371149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NAMJENA: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Za učenike od prvog do osmog razreda.</a:t>
                      </a:r>
                    </a:p>
                  </a:txBody>
                  <a:tcPr/>
                </a:tc>
              </a:tr>
              <a:tr h="371149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NOSITELJI: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Školski zbor, voditelj dramsko – recitatorske skupine, župnik, ravnateljica, pedagog, razredni učitelji, vjeroučitelji.</a:t>
                      </a:r>
                    </a:p>
                  </a:txBody>
                  <a:tcPr/>
                </a:tc>
              </a:tr>
              <a:tr h="579601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NAČINI REALIZACIJE: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Blagoslov i blagovanje kruha.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Prigodna priredba za Dane kruha.</a:t>
                      </a:r>
                    </a:p>
                  </a:txBody>
                  <a:tcPr/>
                </a:tc>
              </a:tr>
              <a:tr h="371149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VREMENIK: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Program Dani kruha – Dani zahvalnosti za plodove zemlje održat će se tijekom mjeseca listopada.</a:t>
                      </a:r>
                    </a:p>
                  </a:txBody>
                  <a:tcPr/>
                </a:tc>
              </a:tr>
              <a:tr h="530792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TROŠKOVNIK: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None/>
                      </a:pPr>
                      <a:r>
                        <a:rPr lang="hr-HR" sz="1200" dirty="0" smtClean="0"/>
                        <a:t>/</a:t>
                      </a:r>
                    </a:p>
                  </a:txBody>
                  <a:tcPr/>
                </a:tc>
              </a:tr>
              <a:tr h="663744"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C00000"/>
                          </a:solidFill>
                        </a:rPr>
                        <a:t>VREDNOVANJE:</a:t>
                      </a:r>
                      <a:endParaRPr lang="hr-H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Stvaralački rad učenika: pisanje molitve zahvalnosti, slikanje, modeliranje kruha i krušnih proizvoda,izrada plakata na temu gladi u svijetu.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hr-HR" sz="1200" dirty="0" smtClean="0"/>
                        <a:t>Izlaganje učeničkih radova i razmjena iskustava sa ostalim učenicima.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2714612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ZDRAV ZA PET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142990"/>
          <a:ext cx="8858312" cy="385765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10058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Prevencija ovisnosti te promocija pro-socijalnog preventivnog i zaštitnog djelovanja uz razvijanje socio emocionalnih vještina kod djece i mladeži.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odizanje razine svijesti o vlastitoj ulozi o očuvanju životne, školske i radne okoline.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odizanje razine samosvijesti o odgovornosti u očuvanju vlastitog i tuđeg zdravlja i sigurnosti.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revencija vršnjačkog nasilja kroz stjecanje vještina prepoznavanja svih vrsta vršnjačkog nasilja, stvaranje empatije među učenicima u razredu i školskom okruženju te učenje učinkovitih reakcija na pojavu nasilja.</a:t>
                      </a:r>
                      <a:endParaRPr lang="hr-HR" sz="1200" b="0" dirty="0"/>
                    </a:p>
                  </a:txBody>
                  <a:tcPr/>
                </a:tc>
              </a:tr>
              <a:tr h="42292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Učenicima 6. i 8. razreda.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Djelatnici ZZJZ Zadar, Služba za mentalno zdravlje i prevenciju ovisnosti, razrednici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u suradnji s koordinatorom školskih preventivnih programa. Voditelj psiholog</a:t>
                      </a:r>
                      <a:r>
                        <a:rPr lang="hr-HR" sz="1200" b="0" kern="1200" baseline="0" dirty="0" smtClean="0"/>
                        <a:t> Jagoda Ivanišević.</a:t>
                      </a:r>
                      <a:endParaRPr lang="hr-HR" sz="1200" b="0" dirty="0"/>
                    </a:p>
                  </a:txBody>
                  <a:tcPr/>
                </a:tc>
              </a:tr>
              <a:tr h="55109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Putem predavanja i radionica na satu razrednika. Teme: nula promila i vršnjačko nasilje.</a:t>
                      </a:r>
                      <a:endParaRPr lang="hr-HR" sz="1200" b="0" dirty="0"/>
                    </a:p>
                  </a:txBody>
                  <a:tcPr/>
                </a:tc>
              </a:tr>
              <a:tr h="38468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školske godine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(listopad, travanj).</a:t>
                      </a:r>
                      <a:endParaRPr lang="hr-HR" sz="1200" b="0" dirty="0"/>
                    </a:p>
                  </a:txBody>
                  <a:tcPr/>
                </a:tc>
              </a:tr>
              <a:tr h="41392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/</a:t>
                      </a:r>
                      <a:endParaRPr lang="hr-HR" sz="1200" b="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Putem evluacijskih listića za predavanje koje provode djelatnici ZZJZ Zadar.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72"/>
            <a:ext cx="7786710" cy="6108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SIGURNO PONAŠANJE DJECE NA INTERNETU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28676"/>
          <a:ext cx="9001156" cy="41176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04"/>
                <a:gridCol w="7429552"/>
              </a:tblGrid>
              <a:tr h="850173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Opći cilj projekta: senzibilizacija javnosti za problematiku ovisnosti i svih vrsta nasilja putem interneta, aktivno mijenjanje stavova o rizičnom ponašanju na internetu.</a:t>
                      </a:r>
                    </a:p>
                    <a:p>
                      <a:r>
                        <a:rPr lang="hr-HR" sz="1200" b="0" kern="1200" dirty="0" smtClean="0"/>
                        <a:t>2.specifični ciljevi: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odizanje razine znanja osnovnoškolaca o mogućim opasnostima i rizičnim ponašanjima te prekomjernom korištenju interneta uz poduku o odgovornom i samozaštitnom ponašanju.</a:t>
                      </a:r>
                      <a:endParaRPr lang="hr-HR" sz="1200" b="0" dirty="0"/>
                    </a:p>
                  </a:txBody>
                  <a:tcPr/>
                </a:tc>
              </a:tr>
              <a:tr h="363105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6. i 7. razreda.</a:t>
                      </a:r>
                      <a:endParaRPr lang="hr-HR" sz="1200" b="0" dirty="0"/>
                    </a:p>
                  </a:txBody>
                  <a:tcPr/>
                </a:tc>
              </a:tr>
              <a:tr h="107273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Radna skupina za problematiku sigurnog ponašanja mladih na internetu Vijeća za prvenciju kriminaliteta na području Grada Zadra.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Osnovne škole.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Partneri u projektu:</a:t>
                      </a:r>
                    </a:p>
                    <a:p>
                      <a:r>
                        <a:rPr lang="hr-HR" sz="1200" b="0" kern="1200" dirty="0" smtClean="0"/>
                        <a:t>- Policijska uprava Zadarska; ured za prevenciju; ured za maloljetničku delikvenciju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1200" b="0" kern="1200" dirty="0" smtClean="0"/>
                        <a:t>Zavod za javno zdravstvo; služba za mentalno zdravlje i prevenciju ovisnosti Zadar.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r-HR" sz="1200" b="0" kern="1200" dirty="0" smtClean="0"/>
                        <a:t>Voditelj psiholog Jagoda</a:t>
                      </a:r>
                      <a:r>
                        <a:rPr lang="hr-HR" sz="1200" b="0" kern="1200" baseline="0" dirty="0" smtClean="0"/>
                        <a:t> Ivanišević.</a:t>
                      </a:r>
                      <a:endParaRPr lang="hr-HR" sz="1200" b="0" dirty="0"/>
                    </a:p>
                  </a:txBody>
                  <a:tcPr/>
                </a:tc>
              </a:tr>
              <a:tr h="44160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Edukacija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učenika,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arlaonice.</a:t>
                      </a:r>
                      <a:endParaRPr lang="hr-HR" sz="1200" b="0" dirty="0"/>
                    </a:p>
                  </a:txBody>
                  <a:tcPr/>
                </a:tc>
              </a:tr>
              <a:tr h="3717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2. polugodišta.</a:t>
                      </a:r>
                      <a:endParaRPr lang="hr-HR" sz="1200" b="0" dirty="0"/>
                    </a:p>
                  </a:txBody>
                  <a:tcPr/>
                </a:tc>
              </a:tr>
              <a:tr h="42355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/</a:t>
                      </a:r>
                      <a:endParaRPr lang="hr-HR" sz="1200" b="0" dirty="0"/>
                    </a:p>
                  </a:txBody>
                  <a:tcPr/>
                </a:tc>
              </a:tr>
              <a:tr h="41153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Na početku predavanja i na kraju ciklusa učenici ispunjavaju ankete.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 završetku parlaonice učenici ispunjavaju ankete.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500562" cy="5715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ŽIVIM ŽIVOT BEZ NASILJA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00113"/>
          <a:ext cx="9001156" cy="407196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57290"/>
                <a:gridCol w="7643866"/>
              </a:tblGrid>
              <a:tr h="84812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CILJEVI: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Izgraditi kulturu nenasilja među mladima, prevenirati sve oblike nasilja.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Identificirati faktore te razviti zaštitne mehanizme svih oblika nasilja.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Upoznati učenike s problemima nasilja i zakonskim mogućnostima sprječavanja i prijavljivanja nasilja.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Informirati učenike o pojmu nasilja i kako se zaštititi.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Potaknuti učenike da osobno daju doprinos u razumijevanju pojma društveno odgovornog ponašanja.</a:t>
                      </a:r>
                      <a:endParaRPr lang="hr-HR" sz="1200" b="0" dirty="0"/>
                    </a:p>
                  </a:txBody>
                  <a:tcPr/>
                </a:tc>
              </a:tr>
              <a:tr h="366327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NAMJENA: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6. i 7. razreda.</a:t>
                      </a:r>
                      <a:endParaRPr lang="hr-HR" sz="1200" b="0" dirty="0"/>
                    </a:p>
                  </a:txBody>
                  <a:tcPr/>
                </a:tc>
              </a:tr>
              <a:tr h="659649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NOSITELJI: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Vijeće za prvenciju kriminaliteta na području Grada Zadra, Grad Zadar, UO za odgoj i školstvo.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Osnovne škole partneri u projektu</a:t>
                      </a:r>
                      <a:r>
                        <a:rPr lang="hr-HR" sz="1200" b="0" kern="1200" baseline="0" dirty="0" smtClean="0"/>
                        <a:t>. </a:t>
                      </a:r>
                      <a:r>
                        <a:rPr lang="hr-HR" sz="1200" b="0" kern="1200" dirty="0" smtClean="0"/>
                        <a:t>Policijska uprava Zadarska; ured za prevenciju; ured za maloljetničku delikvenciju.</a:t>
                      </a:r>
                    </a:p>
                    <a:p>
                      <a:r>
                        <a:rPr lang="hr-HR" sz="1200" b="0" kern="1200" dirty="0" smtClean="0"/>
                        <a:t>Voditelj psiholog</a:t>
                      </a:r>
                      <a:r>
                        <a:rPr lang="hr-HR" sz="1200" b="0" kern="1200" baseline="0" dirty="0" smtClean="0"/>
                        <a:t> Jagoda Ivanišević.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6592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NAČINI REALIZACIJE: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Komponenta 1</a:t>
                      </a:r>
                      <a:r>
                        <a:rPr lang="hr-HR" sz="1200" b="0" kern="1200" baseline="0" dirty="0" smtClean="0"/>
                        <a:t> - d</a:t>
                      </a:r>
                      <a:r>
                        <a:rPr lang="hr-HR" sz="1200" b="0" kern="1200" dirty="0" smtClean="0"/>
                        <a:t>ogovor PU i škole o terminima edukativnih predavanja i interaktivnih radionica o nasilju na satovima razrednika.</a:t>
                      </a:r>
                    </a:p>
                    <a:p>
                      <a:r>
                        <a:rPr lang="hr-HR" sz="1200" b="0" kern="1200" dirty="0" smtClean="0"/>
                        <a:t>Komponenta 2 -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redstava kazališta Theatro “Nasilje za nasilje nema opravdanja” u suradnji s udrugom Riječi/Prave/Predstave. U režiji Zijaha Sokolovića.</a:t>
                      </a:r>
                    </a:p>
                    <a:p>
                      <a:r>
                        <a:rPr lang="hr-HR" sz="1200" b="0" kern="1200" dirty="0" smtClean="0"/>
                        <a:t>Komponenta 3</a:t>
                      </a:r>
                      <a:r>
                        <a:rPr lang="hr-HR" sz="1200" b="0" kern="1200" baseline="0" dirty="0" smtClean="0"/>
                        <a:t> - o</a:t>
                      </a:r>
                      <a:r>
                        <a:rPr lang="hr-HR" sz="1200" b="0" kern="1200" dirty="0" smtClean="0"/>
                        <a:t>svrt i uradci na temu nenasilja, tolerancije i diskriminacije-likovni radovi, ppt, literarni radovi.</a:t>
                      </a:r>
                      <a:endParaRPr lang="hr-HR" sz="1200" b="0" dirty="0"/>
                    </a:p>
                  </a:txBody>
                  <a:tcPr/>
                </a:tc>
              </a:tr>
              <a:tr h="375461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VREMENIK: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2. polugodišta.</a:t>
                      </a:r>
                      <a:endParaRPr lang="hr-HR" sz="1200" b="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TROŠKOVNIK: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/</a:t>
                      </a:r>
                      <a:endParaRPr lang="hr-HR" sz="1200" b="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VREDNOVANJE: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Evaluacija se provodi nakon predavanja i nakon održane predstave. Vredovanje provodi PU.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4786314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MOJE SNAGE I POTEŠKOĆE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1428742"/>
          <a:ext cx="8929750" cy="336607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358114"/>
              </a:tblGrid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Otkriti emocionalne i rizične učenike.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Usmjeriti na mjere pomoći roditeljima i učenicima.</a:t>
                      </a:r>
                      <a:endParaRPr lang="hr-HR" sz="1200" b="0" dirty="0"/>
                    </a:p>
                  </a:txBody>
                  <a:tcPr/>
                </a:tc>
              </a:tr>
              <a:tr h="42014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7. razreda.</a:t>
                      </a:r>
                      <a:endParaRPr lang="hr-HR" sz="1200" b="0" dirty="0"/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Služba za mentalno zdravlje, SRS, liječnik školske medicine.</a:t>
                      </a:r>
                    </a:p>
                    <a:p>
                      <a:r>
                        <a:rPr lang="hr-HR" sz="1200" b="0" kern="1200" dirty="0" smtClean="0"/>
                        <a:t>Voditelji</a:t>
                      </a:r>
                      <a:r>
                        <a:rPr lang="hr-HR" sz="1200" b="0" kern="1200" baseline="0" dirty="0" smtClean="0"/>
                        <a:t> psiholog Jagoda Ivanišević.</a:t>
                      </a:r>
                      <a:endParaRPr lang="hr-HR" sz="1200" b="0" dirty="0"/>
                    </a:p>
                  </a:txBody>
                  <a:tcPr/>
                </a:tc>
              </a:tr>
              <a:tr h="61748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Provođenje ankete, skrining upitnici.</a:t>
                      </a:r>
                      <a:endParaRPr lang="hr-HR" sz="1200" b="0" dirty="0"/>
                    </a:p>
                  </a:txBody>
                  <a:tcPr/>
                </a:tc>
              </a:tr>
              <a:tr h="45408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školske godine (u dogovoru).</a:t>
                      </a:r>
                      <a:endParaRPr lang="hr-HR" sz="1200" b="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dirty="0" smtClean="0"/>
                        <a:t>/</a:t>
                      </a:r>
                      <a:endParaRPr lang="hr-HR" sz="1200" b="0" dirty="0"/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Standardizirani upitnik, skale procjene (standardizirana obrada od strane ZZJZ).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6500826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JEDAN OD PET (pravilo donjeg rublja)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85866"/>
          <a:ext cx="8858312" cy="364105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Informirati i podučiti</a:t>
                      </a:r>
                      <a:r>
                        <a:rPr lang="hr-HR" sz="1200" b="0" kern="1200" baseline="0" dirty="0" smtClean="0"/>
                        <a:t> </a:t>
                      </a:r>
                      <a:r>
                        <a:rPr lang="hr-HR" sz="1200" b="0" kern="1200" dirty="0" smtClean="0"/>
                        <a:t>djecu u skladu s dobi o mogućnostima sprječavanja i prijavljivanja seksualnog nasilja nad djecom.</a:t>
                      </a:r>
                      <a:endParaRPr lang="hr-HR" sz="1200" b="0" dirty="0"/>
                    </a:p>
                  </a:txBody>
                  <a:tcPr/>
                </a:tc>
              </a:tr>
              <a:tr h="42938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1. razreda.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Vijeće Europe u suradnji s Ministarstvom obitelji branitelja i međugeneracijske solidarnosti.</a:t>
                      </a:r>
                    </a:p>
                    <a:p>
                      <a:r>
                        <a:rPr lang="hr-HR" sz="1200" b="0" kern="1200" dirty="0" smtClean="0"/>
                        <a:t>Psiholog i učitelji razredne nastave.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514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Putem čitanja priče, video filma i razgovora.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Ožujak 2020.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Troškove snosi škola.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Crtež, upitnik u likovnom obliku.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8786842" cy="6108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ŠKOLSKI PROGRAM PREVENCIJE OVISNOSTI (ŠPPO)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14428"/>
          <a:ext cx="8858312" cy="37884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Razvijati odgovornost za zdravlje i odgovorno ponašanje.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revenirati upotrebu alkohola duhana, psihoaktivnih tvari.</a:t>
                      </a:r>
                      <a:r>
                        <a:rPr lang="hr-HR" sz="1200" b="0" kern="1200" baseline="0" dirty="0" smtClean="0"/>
                        <a:t> A</a:t>
                      </a:r>
                      <a:r>
                        <a:rPr lang="hr-HR" sz="1200" b="0" kern="1200" dirty="0" smtClean="0"/>
                        <a:t>firmacija pozitivnih vrijednosti pozitivnih životnih navika.</a:t>
                      </a:r>
                      <a:r>
                        <a:rPr lang="hr-HR" sz="1200" b="0" kern="1200" baseline="0" dirty="0" smtClean="0"/>
                        <a:t> O</a:t>
                      </a:r>
                      <a:r>
                        <a:rPr lang="hr-HR" sz="1200" b="0" kern="1200" dirty="0" smtClean="0"/>
                        <a:t>blikovanje pozitivnih stavova.</a:t>
                      </a:r>
                      <a:r>
                        <a:rPr lang="hr-HR" sz="1200" b="0" kern="1200" baseline="0" dirty="0" smtClean="0"/>
                        <a:t> R</a:t>
                      </a:r>
                      <a:r>
                        <a:rPr lang="hr-HR" sz="1200" b="0" kern="1200" dirty="0" smtClean="0"/>
                        <a:t>azvijanje i jačanje samopoštovanja i slike o sebi, zauzimanje za sebe.</a:t>
                      </a:r>
                      <a:endParaRPr lang="hr-HR" sz="1200" b="0" dirty="0"/>
                    </a:p>
                  </a:txBody>
                  <a:tcPr/>
                </a:tc>
              </a:tr>
              <a:tr h="4314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1.-8. razreda.</a:t>
                      </a:r>
                      <a:endParaRPr lang="hr-HR" sz="1200" b="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Koordinator ŠPP u suradnji sa SRS, svi razrednici, predmetni učitelji, voditelji INA.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181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Edukacija učitelja, provođenje anketa, upitnika, zajedničko djelovanje na rješavanju problema, različiti natječaji-likovni i literarni radovi, suradnja s roditeljima kroz individualne razgovore i kroz vijeće roditelja.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cijele nastavne godine.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Troškove snosi škola.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Postupak samoprocjene uspješnosti postignuća u školi putem UV i RV, kritički osvrt na učinjeno.</a:t>
                      </a:r>
                    </a:p>
                    <a:p>
                      <a:r>
                        <a:rPr lang="hr-HR" sz="1200" b="0" kern="1200" dirty="0" smtClean="0"/>
                        <a:t>Analiza uspjeha na kraju školske godine.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9001156" cy="6108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OBILJEŽAVANJE MJESECA BORBE PROTIV OVISNOSTI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357304"/>
          <a:ext cx="8858312" cy="354188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Afirmacija pozitivnih stavova, zdravstveni aspekt konzumacije opojnih sredstava.</a:t>
                      </a:r>
                      <a:r>
                        <a:rPr lang="hr-HR" sz="1200" b="0" kern="1200" baseline="0" dirty="0" smtClean="0"/>
                        <a:t> U</a:t>
                      </a:r>
                      <a:r>
                        <a:rPr lang="hr-HR" sz="1200" b="0" kern="1200" dirty="0" smtClean="0"/>
                        <a:t>očavanje štetnih posljedica po zdravlje i socio emocionalni razvoj mlade osobe.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1.-8. razreda.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SRS, svi razrednici.</a:t>
                      </a:r>
                      <a:endParaRPr lang="hr-HR" sz="1200" b="0" dirty="0"/>
                    </a:p>
                  </a:txBody>
                  <a:tcPr/>
                </a:tc>
              </a:tr>
              <a:tr h="601522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Predavanje/radionica iz ZOO, modul Prevencija ovisnosti. 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 smtClean="0"/>
                        <a:t>Mjesec borbe protiv ovisnosti obilježava se od 15.11. do 15.12.</a:t>
                      </a:r>
                      <a:endParaRPr lang="hr-H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Troškove snosi škola.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Izvještavanje o urađenom.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7500958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OBILJEŽAVANJE DANA RUŽIČASTIH MAJICA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85866"/>
          <a:ext cx="8786874" cy="36133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15238"/>
              </a:tblGrid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Upoznati učenike s vrstama nasilja.</a:t>
                      </a:r>
                      <a:r>
                        <a:rPr lang="hr-HR" sz="1200" b="0" kern="1200" baseline="0" dirty="0" smtClean="0"/>
                        <a:t> U</a:t>
                      </a:r>
                      <a:r>
                        <a:rPr lang="hr-HR" sz="1200" b="0" kern="1200" dirty="0" smtClean="0"/>
                        <a:t>poznati ih  s izvorima pomoći i podrške.</a:t>
                      </a:r>
                      <a:r>
                        <a:rPr lang="hr-HR" sz="1200" b="0" kern="1200" baseline="0" dirty="0" smtClean="0"/>
                        <a:t> P</a:t>
                      </a:r>
                      <a:r>
                        <a:rPr lang="hr-HR" sz="1200" b="0" kern="1200" dirty="0" smtClean="0"/>
                        <a:t>odučiti učenike kako pomoći žrtvama nasilja.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1.-4. razreda.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SRS, razredni učitelji.</a:t>
                      </a:r>
                      <a:endParaRPr lang="hr-HR" sz="1200" b="0" dirty="0"/>
                    </a:p>
                  </a:txBody>
                  <a:tcPr/>
                </a:tc>
              </a:tr>
              <a:tr h="6729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Informiranje, prezentacija, razgovor na temu vršnjačkog nasilja.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Zadnja srijeda u mjesecu veljači.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Troškove snosi škola.</a:t>
                      </a:r>
                      <a:endParaRPr lang="hr-HR" sz="1200" b="0" dirty="0"/>
                    </a:p>
                  </a:txBody>
                  <a:tcPr/>
                </a:tc>
              </a:tr>
              <a:tr h="49006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Izvještaj o urađenom.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8072462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OBILJEŽAVANJE SVJETSKOG DANA NEPUŠENJA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357304"/>
          <a:ext cx="8429684" cy="357495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6858048"/>
              </a:tblGrid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Upoznati učenike s razlozima izbora nepušenja.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Učenicima 8. razreda.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SRS, razrednici 8. razreda, Liga protiv raka.</a:t>
                      </a:r>
                      <a:endParaRPr lang="hr-HR" sz="1200" b="0" dirty="0"/>
                    </a:p>
                  </a:txBody>
                  <a:tcPr/>
                </a:tc>
              </a:tr>
              <a:tr h="50234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</a:t>
                      </a:r>
                      <a:r>
                        <a:rPr lang="hr-HR" sz="1600" b="1" baseline="0" dirty="0" smtClean="0"/>
                        <a:t>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Predavanje na temu Štetnost pušenja.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Svibanj.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Troškove snosi škola.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Evaluacijski upitnik.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10"/>
            <a:ext cx="3071802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VIJEĆE UČENIKA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214428"/>
          <a:ext cx="8858312" cy="379801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1636"/>
                <a:gridCol w="7286676"/>
              </a:tblGrid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CILJEVI: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Razvijanje suradnje učenika osnovne škole, učitelja i lokalne zajednice, kroz aktivnosti: </a:t>
                      </a:r>
                    </a:p>
                    <a:p>
                      <a:r>
                        <a:rPr lang="hr-HR" sz="1200" b="0" kern="1200" dirty="0" smtClean="0"/>
                        <a:t>- sudjelovanje u radu Vijeća učenika Zadarske županije,</a:t>
                      </a:r>
                    </a:p>
                    <a:p>
                      <a:r>
                        <a:rPr lang="hr-HR" sz="1200" b="0" kern="1200" dirty="0" smtClean="0"/>
                        <a:t>- sudjelovanje u poboljšanju školske atmosfere, pomoć u organizaciji i provedbi kulturno – zabavne djelatnosti škole,</a:t>
                      </a:r>
                    </a:p>
                    <a:p>
                      <a:r>
                        <a:rPr lang="hr-HR" sz="1200" b="0" kern="1200" dirty="0" smtClean="0"/>
                        <a:t>- sudjelovanje u provođenju projekata.</a:t>
                      </a:r>
                      <a:endParaRPr lang="hr-HR" sz="1200" b="0" dirty="0"/>
                    </a:p>
                  </a:txBody>
                  <a:tcPr/>
                </a:tc>
              </a:tr>
              <a:tr h="42292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NAMJENA: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Program je namijenjen učenicima škole izabranim u Vijeće učenika, a svojim će radom utjecati na život i rad škole.</a:t>
                      </a:r>
                      <a:endParaRPr lang="hr-HR" sz="1200" b="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NOSITELJI: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Pedagoginja, učenici škole.</a:t>
                      </a:r>
                      <a:endParaRPr lang="hr-HR" sz="1200" b="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NAČINI REALIZACIJE: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Kroz sastanke Vijeća učenika, najmanje dva puta godišnje.</a:t>
                      </a:r>
                      <a:endParaRPr lang="hr-HR" sz="1200" b="0" dirty="0"/>
                    </a:p>
                  </a:txBody>
                  <a:tcPr/>
                </a:tc>
              </a:tr>
              <a:tr h="49930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VREMENIK: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Tijekom nastavne godine 2019./20.</a:t>
                      </a:r>
                      <a:endParaRPr lang="hr-HR" sz="1200" b="0" dirty="0"/>
                    </a:p>
                  </a:txBody>
                  <a:tcPr/>
                </a:tc>
              </a:tr>
              <a:tr h="433576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TROŠKOVNIK: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Potrošni uredski materijal. </a:t>
                      </a:r>
                      <a:endParaRPr lang="hr-HR" sz="1200" b="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VREDNOVANJE: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/>
                        <a:t>Praćenje aktivnosti i zalaganje učenika.</a:t>
                      </a:r>
                      <a:endParaRPr lang="hr-HR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11034</Words>
  <Application>Microsoft Office PowerPoint</Application>
  <PresentationFormat>Prikaz na zaslonu (16:9)</PresentationFormat>
  <Paragraphs>1552</Paragraphs>
  <Slides>111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111</vt:i4>
      </vt:variant>
    </vt:vector>
  </HeadingPairs>
  <TitlesOfParts>
    <vt:vector size="112" baseType="lpstr">
      <vt:lpstr>Office Theme</vt:lpstr>
      <vt:lpstr>KURIKULUM 2019./2020.</vt:lpstr>
      <vt:lpstr>SADRŽAJ</vt:lpstr>
      <vt:lpstr>ŠKOLSKI KURIKULUM</vt:lpstr>
      <vt:lpstr>OSOBNA KARTA OŠ KRUNE KRSTIĆA</vt:lpstr>
      <vt:lpstr>RAZVOJNI PLAN ŠKOLE</vt:lpstr>
      <vt:lpstr>RAZLIKOVNI DIO KURIKULUMA</vt:lpstr>
      <vt:lpstr>IZBORNA NASTAVA</vt:lpstr>
      <vt:lpstr>VJERONAUK</vt:lpstr>
      <vt:lpstr>DAN ZAHVALNOSTI ZA PLODOVE ZEMLJE</vt:lpstr>
      <vt:lpstr>USUSRET BOŽIĆU</vt:lpstr>
      <vt:lpstr>HUMANITARNA AKCIJA – LIKOVNA RADIONICA</vt:lpstr>
      <vt:lpstr>HUMANITARNA AKCIJA – DJECA DJECI</vt:lpstr>
      <vt:lpstr>MILIJUN DJECE MOLI ZAJEDNO ZA MIR I JEDINSTVO</vt:lpstr>
      <vt:lpstr>TALIJANSKI JEZIK</vt:lpstr>
      <vt:lpstr>GOVORNA I PISANA KOMUNIKACIJA NA TALIJANSKOM JEZIKU</vt:lpstr>
      <vt:lpstr>INFORMATIKA</vt:lpstr>
      <vt:lpstr>RAZVOJ INFORMATIČKIH KOMPETENCIJA</vt:lpstr>
      <vt:lpstr>NJEMAČKI JEZIK</vt:lpstr>
      <vt:lpstr>JEZIK, KULTURA I CIVILIZACIJA NJEMAČKOG GOVORNOG PODRUČJA</vt:lpstr>
      <vt:lpstr>DODATNA NASTAVA</vt:lpstr>
      <vt:lpstr>HRVATSKI JEZIK (1.- 4.razreda)</vt:lpstr>
      <vt:lpstr>HRVATSKI JEZIK (5. – 8.razreda)</vt:lpstr>
      <vt:lpstr>MATEMATIKA (1. – 4. razreda) </vt:lpstr>
      <vt:lpstr>MATEMATIKA (5. – 8. razreda)</vt:lpstr>
      <vt:lpstr>GEOGRAFIJA</vt:lpstr>
      <vt:lpstr>POVIJEST</vt:lpstr>
      <vt:lpstr>ENGLESKI JEZIK</vt:lpstr>
      <vt:lpstr>KEMIJA</vt:lpstr>
      <vt:lpstr>BIOLOGIJA</vt:lpstr>
      <vt:lpstr>FIZIKA</vt:lpstr>
      <vt:lpstr>INFORMATIKA</vt:lpstr>
      <vt:lpstr>DOPUNSKA NASTAVA</vt:lpstr>
      <vt:lpstr>HRVATSKI JEZIK (1. – 4. razreda)</vt:lpstr>
      <vt:lpstr>HRVATSKI JEZIK (5. – 8. razreda)</vt:lpstr>
      <vt:lpstr>MATEMATIKA (1. – 4. razreda)</vt:lpstr>
      <vt:lpstr>MATEMATIKA (5. – 8. razreda)</vt:lpstr>
      <vt:lpstr>FIZIKA</vt:lpstr>
      <vt:lpstr>ENGLESKI JEZIK</vt:lpstr>
      <vt:lpstr>IZVANNASTAVNE AKTIVNOSTI</vt:lpstr>
      <vt:lpstr>RECITATORI</vt:lpstr>
      <vt:lpstr>GLAZBENA RADIONICA</vt:lpstr>
      <vt:lpstr>PJEVAČKI ZBOR</vt:lpstr>
      <vt:lpstr>RITMIKA</vt:lpstr>
      <vt:lpstr>DRAMSKA SKUPINA</vt:lpstr>
      <vt:lpstr>LIKOVNA RADIONICA</vt:lpstr>
      <vt:lpstr>NOVINARSKA SKUPINA</vt:lpstr>
      <vt:lpstr>ŠKOLSKI LIST FONTANA</vt:lpstr>
      <vt:lpstr>UČENIČKA ZADRUGA ARBANASI</vt:lpstr>
      <vt:lpstr>LITERARNA SKUPINA</vt:lpstr>
      <vt:lpstr>RUKOMET, ODBOJKA, KOŠARKA I NOGOMET</vt:lpstr>
      <vt:lpstr>CRVENI KRIŽ</vt:lpstr>
      <vt:lpstr>MALI MATEMATIČARI - ABAKUS</vt:lpstr>
      <vt:lpstr>MALA FILOZOFIJA</vt:lpstr>
      <vt:lpstr>KLUB MLADIH TEHNIČARA</vt:lpstr>
      <vt:lpstr>SPORTSKA SEKCIJA</vt:lpstr>
      <vt:lpstr>ŠKOLSKA PLANINARSKA SEKCIJA</vt:lpstr>
      <vt:lpstr>RAZNE HUMANITARNE AKCIJE</vt:lpstr>
      <vt:lpstr> INFORMATIKA</vt:lpstr>
      <vt:lpstr>PROGRAMI</vt:lpstr>
      <vt:lpstr>ZDRAVSTVENI ODGOJ I OBRAZOVANJE</vt:lpstr>
      <vt:lpstr>ZDRAVSTVENI ODGOJ – razredna nastava</vt:lpstr>
      <vt:lpstr>ZDRAVSTVENI ODGOJ – predmetna nastava</vt:lpstr>
      <vt:lpstr>GRAĐANSKI ODGOJ I OBRAZOVANJE</vt:lpstr>
      <vt:lpstr>PowerPointova prezentacija</vt:lpstr>
      <vt:lpstr>PowerPointova prezentacija</vt:lpstr>
      <vt:lpstr>IZVANUČIONIČKA NASTAVA</vt:lpstr>
      <vt:lpstr>PREVENCIJA OVISNOSTI – POSJET ZAJEDNICI CENACOLO U JANKOLOVICI</vt:lpstr>
      <vt:lpstr>PUTOVANJE U RIJEKU I ITALIJU</vt:lpstr>
      <vt:lpstr>TERENSKA NASTAVA</vt:lpstr>
      <vt:lpstr>PowerPointova prezentacija</vt:lpstr>
      <vt:lpstr>POLUDNEVNI I JEDNODNEVNI IZLETI</vt:lpstr>
      <vt:lpstr>PowerPointova prezentacija</vt:lpstr>
      <vt:lpstr>ŠKOLA U PRIRODI</vt:lpstr>
      <vt:lpstr>PowerPointova prezentacija</vt:lpstr>
      <vt:lpstr>EKSKURZIJA 8. razreda</vt:lpstr>
      <vt:lpstr>ŠKOLSKA KNJIŽNICA</vt:lpstr>
      <vt:lpstr>UPOZNAVANJE KNJIŽNICE</vt:lpstr>
      <vt:lpstr>POTICANJE ČITALAČKIH NAVIKA</vt:lpstr>
      <vt:lpstr>ZADAR ČITA</vt:lpstr>
      <vt:lpstr>PROJEKTI</vt:lpstr>
      <vt:lpstr>E - ŠKOLA</vt:lpstr>
      <vt:lpstr>MENTORI ZA ČITANJE</vt:lpstr>
      <vt:lpstr>ZELENI OTOK</vt:lpstr>
      <vt:lpstr>ZABORAVLJENE IGRE</vt:lpstr>
      <vt:lpstr>DAN OTVORENIH VRATA</vt:lpstr>
      <vt:lpstr>DAN IZVANNASTAVNIH AKTIVNOSTI</vt:lpstr>
      <vt:lpstr>RAZMJENA UČENIKA</vt:lpstr>
      <vt:lpstr>STRUČNO RAZVOJNA SLUŽBA</vt:lpstr>
      <vt:lpstr>ISTRAŽIVANJE KULTURE ČITANJA</vt:lpstr>
      <vt:lpstr>ZDRAV ZA PET</vt:lpstr>
      <vt:lpstr>SIGURNO PONAŠANJE DJECE NA INTERNETU</vt:lpstr>
      <vt:lpstr>ŽIVIM ŽIVOT BEZ NASILJA</vt:lpstr>
      <vt:lpstr>MOJE SNAGE I POTEŠKOĆE</vt:lpstr>
      <vt:lpstr>JEDAN OD PET (pravilo donjeg rublja)</vt:lpstr>
      <vt:lpstr>ŠKOLSKI PROGRAM PREVENCIJE OVISNOSTI (ŠPPO)</vt:lpstr>
      <vt:lpstr>OBILJEŽAVANJE MJESECA BORBE PROTIV OVISNOSTI</vt:lpstr>
      <vt:lpstr>OBILJEŽAVANJE DANA RUŽIČASTIH MAJICA</vt:lpstr>
      <vt:lpstr>OBILJEŽAVANJE SVJETSKOG DANA NEPUŠENJA</vt:lpstr>
      <vt:lpstr>VIJEĆE UČENIKA</vt:lpstr>
      <vt:lpstr>PROFESIONALNA ORIJENTACIJA</vt:lpstr>
      <vt:lpstr>PRODUŽENI BORAVAK</vt:lpstr>
      <vt:lpstr>PowerPointova prezentacija</vt:lpstr>
      <vt:lpstr>POLUDNEVNI BORAVAK</vt:lpstr>
      <vt:lpstr>PowerPointova prezentacija</vt:lpstr>
      <vt:lpstr>KULTURNA I JAVNA DJELATNOST ŠKOLE</vt:lpstr>
      <vt:lpstr>DAN SJEĆANA NA VUKOVAR I ŠKABRNJU</vt:lpstr>
      <vt:lpstr>BOŽIĆNA PRIREDBA</vt:lpstr>
      <vt:lpstr>MAŠKARE</vt:lpstr>
      <vt:lpstr>DAN ŠKOLE</vt:lpstr>
      <vt:lpstr>HRVATSKI OLIMPIJSKI DAN</vt:lpstr>
      <vt:lpstr>IZRADILE UČITELJICE: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2017-07-14T17:38:22Z</dcterms:created>
  <dcterms:modified xsi:type="dcterms:W3CDTF">2019-09-26T11:09:36Z</dcterms:modified>
</cp:coreProperties>
</file>